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3"/>
  </p:notesMasterIdLst>
  <p:handoutMasterIdLst>
    <p:handoutMasterId r:id="rId34"/>
  </p:handoutMasterIdLst>
  <p:sldIdLst>
    <p:sldId id="266" r:id="rId2"/>
    <p:sldId id="257" r:id="rId3"/>
    <p:sldId id="293" r:id="rId4"/>
    <p:sldId id="292" r:id="rId5"/>
    <p:sldId id="291" r:id="rId6"/>
    <p:sldId id="294" r:id="rId7"/>
    <p:sldId id="258" r:id="rId8"/>
    <p:sldId id="276" r:id="rId9"/>
    <p:sldId id="277" r:id="rId10"/>
    <p:sldId id="278" r:id="rId11"/>
    <p:sldId id="262" r:id="rId12"/>
    <p:sldId id="279" r:id="rId13"/>
    <p:sldId id="264" r:id="rId14"/>
    <p:sldId id="265" r:id="rId15"/>
    <p:sldId id="280" r:id="rId16"/>
    <p:sldId id="267" r:id="rId17"/>
    <p:sldId id="268" r:id="rId18"/>
    <p:sldId id="269" r:id="rId19"/>
    <p:sldId id="270" r:id="rId20"/>
    <p:sldId id="271" r:id="rId21"/>
    <p:sldId id="272" r:id="rId22"/>
    <p:sldId id="281" r:id="rId23"/>
    <p:sldId id="282" r:id="rId24"/>
    <p:sldId id="283" r:id="rId25"/>
    <p:sldId id="284" r:id="rId26"/>
    <p:sldId id="285" r:id="rId27"/>
    <p:sldId id="286" r:id="rId28"/>
    <p:sldId id="287" r:id="rId29"/>
    <p:sldId id="288" r:id="rId30"/>
    <p:sldId id="289" r:id="rId31"/>
    <p:sldId id="290" r:id="rId32"/>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57"/>
            <p14:sldId id="293"/>
            <p14:sldId id="292"/>
            <p14:sldId id="291"/>
            <p14:sldId id="294"/>
            <p14:sldId id="258"/>
            <p14:sldId id="276"/>
            <p14:sldId id="277"/>
            <p14:sldId id="278"/>
            <p14:sldId id="262"/>
            <p14:sldId id="279"/>
            <p14:sldId id="264"/>
            <p14:sldId id="265"/>
            <p14:sldId id="280"/>
            <p14:sldId id="267"/>
            <p14:sldId id="268"/>
            <p14:sldId id="269"/>
            <p14:sldId id="270"/>
            <p14:sldId id="271"/>
            <p14:sldId id="272"/>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EEEEE"/>
    <a:srgbClr val="D95E00"/>
    <a:srgbClr val="E56618"/>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00" autoAdjust="0"/>
    <p:restoredTop sz="89443"/>
  </p:normalViewPr>
  <p:slideViewPr>
    <p:cSldViewPr snapToGrid="0" snapToObjects="1">
      <p:cViewPr>
        <p:scale>
          <a:sx n="82" d="100"/>
          <a:sy n="82" d="100"/>
        </p:scale>
        <p:origin x="950" y="413"/>
      </p:cViewPr>
      <p:guideLst>
        <p:guide orient="horz" pos="2160"/>
        <p:guide pos="3840"/>
      </p:guideLst>
    </p:cSldViewPr>
  </p:slideViewPr>
  <p:notesTextViewPr>
    <p:cViewPr>
      <p:scale>
        <a:sx n="100" d="100"/>
        <a:sy n="100" d="100"/>
      </p:scale>
      <p:origin x="0" y="0"/>
    </p:cViewPr>
  </p:notesTextViewPr>
  <p:sorterViewPr>
    <p:cViewPr>
      <p:scale>
        <a:sx n="66" d="100"/>
        <a:sy n="66" d="100"/>
      </p:scale>
      <p:origin x="0" y="-962"/>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8/24/2021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8/24/2021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21be16503_9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21be16503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8ce27f72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8ce27f72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8ce27f72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8ce27f72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8ce27f72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8ce27f72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8ce27f72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8ce27f72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8ce27f723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8ce27f72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8f9f4578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8f9f457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21be16503_9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921be16503_9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21be16503_2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21be16503_2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ce27f72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ce27f72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965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8ce27f723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8ce27f72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8ce27f723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8ce27f72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8f9f4578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8f9f4578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8ce27f72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8ce27f72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8f9f4578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8f9f4578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8ce27f72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8ce27f72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921be16503_2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921be16503_2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a7051dc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a7051dc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25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8ce27f72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8ce27f72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8ce27f72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8ce27f72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8ce27f72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8ce27f72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8ce27f72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8ce27f72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8ce27f72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8ce27f72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8ce27f72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8ce27f72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type="obj">
  <p:cSld name="Title and Content 1">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609600" y="900113"/>
            <a:ext cx="10972800" cy="1068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4267" b="1" i="0" u="none" strike="noStrike" cap="none">
                <a:solidFill>
                  <a:schemeClr val="dk1"/>
                </a:solidFill>
                <a:latin typeface="Arial"/>
                <a:ea typeface="Arial"/>
                <a:cs typeface="Arial"/>
                <a:sym typeface="Arial"/>
              </a:defRPr>
            </a:lvl1pPr>
            <a:lvl2pPr marL="0" marR="0" lvl="1"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2pPr>
            <a:lvl3pPr marL="0" marR="0" lvl="2"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3pPr>
            <a:lvl4pPr marL="0" marR="0" lvl="3"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4pPr>
            <a:lvl5pPr marL="0" marR="0" lvl="4"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5pPr>
            <a:lvl6pPr marL="609585" marR="0" lvl="5"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6pPr>
            <a:lvl7pPr marL="1219170" marR="0" lvl="6"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7pPr>
            <a:lvl8pPr marL="1828754" marR="0" lvl="7"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8pPr>
            <a:lvl9pPr marL="2438339" marR="0" lvl="8"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body" idx="1"/>
          </p:nvPr>
        </p:nvSpPr>
        <p:spPr>
          <a:xfrm>
            <a:off x="697867" y="2030300"/>
            <a:ext cx="10972800" cy="3103600"/>
          </a:xfrm>
          <a:prstGeom prst="rect">
            <a:avLst/>
          </a:prstGeom>
          <a:noFill/>
          <a:ln>
            <a:noFill/>
          </a:ln>
        </p:spPr>
        <p:txBody>
          <a:bodyPr spcFirstLastPara="1" wrap="square" lIns="91425" tIns="91425" rIns="91425" bIns="91425" anchor="t" anchorCtr="0">
            <a:noAutofit/>
          </a:bodyPr>
          <a:lstStyle>
            <a:lvl1pPr marL="609585" marR="0" lvl="0"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1pPr>
            <a:lvl2pPr marL="1219170" marR="0" lvl="1"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2pPr>
            <a:lvl3pPr marL="1828754" marR="0" lvl="2"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2438339" marR="0" lvl="3"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389457" algn="l" rtl="0">
              <a:spcBef>
                <a:spcPts val="267"/>
              </a:spcBef>
              <a:spcAft>
                <a:spcPts val="0"/>
              </a:spcAft>
              <a:buClr>
                <a:schemeClr val="dk1"/>
              </a:buClr>
              <a:buSzPts val="1000"/>
              <a:buFont typeface="Arial"/>
              <a:buChar char="»"/>
              <a:defRPr sz="1333"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sldNum" idx="12"/>
          </p:nvPr>
        </p:nvSpPr>
        <p:spPr>
          <a:xfrm>
            <a:off x="9347200" y="92011"/>
            <a:ext cx="2844800" cy="612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600">
                <a:solidFill>
                  <a:srgbClr val="FFFFFF"/>
                </a:solidFill>
              </a:defRPr>
            </a:lvl1pPr>
            <a:lvl2pPr marL="0" marR="0" lvl="1" indent="0" algn="r" rtl="0">
              <a:spcBef>
                <a:spcPts val="0"/>
              </a:spcBef>
              <a:spcAft>
                <a:spcPts val="0"/>
              </a:spcAft>
              <a:buNone/>
              <a:defRPr sz="1600">
                <a:solidFill>
                  <a:srgbClr val="FFFFFF"/>
                </a:solidFill>
              </a:defRPr>
            </a:lvl2pPr>
            <a:lvl3pPr marL="0" marR="0" lvl="2" indent="0" algn="r" rtl="0">
              <a:spcBef>
                <a:spcPts val="0"/>
              </a:spcBef>
              <a:spcAft>
                <a:spcPts val="0"/>
              </a:spcAft>
              <a:buNone/>
              <a:defRPr sz="1600">
                <a:solidFill>
                  <a:srgbClr val="FFFFFF"/>
                </a:solidFill>
              </a:defRPr>
            </a:lvl3pPr>
            <a:lvl4pPr marL="0" marR="0" lvl="3" indent="0" algn="r" rtl="0">
              <a:spcBef>
                <a:spcPts val="0"/>
              </a:spcBef>
              <a:spcAft>
                <a:spcPts val="0"/>
              </a:spcAft>
              <a:buNone/>
              <a:defRPr sz="1600">
                <a:solidFill>
                  <a:srgbClr val="FFFFFF"/>
                </a:solidFill>
              </a:defRPr>
            </a:lvl4pPr>
            <a:lvl5pPr marL="0" marR="0" lvl="4" indent="0" algn="r" rtl="0">
              <a:spcBef>
                <a:spcPts val="0"/>
              </a:spcBef>
              <a:spcAft>
                <a:spcPts val="0"/>
              </a:spcAft>
              <a:buNone/>
              <a:defRPr sz="1600">
                <a:solidFill>
                  <a:srgbClr val="FFFFFF"/>
                </a:solidFill>
              </a:defRPr>
            </a:lvl5pPr>
            <a:lvl6pPr marL="0" marR="0" lvl="5" indent="0" algn="r" rtl="0">
              <a:spcBef>
                <a:spcPts val="0"/>
              </a:spcBef>
              <a:spcAft>
                <a:spcPts val="0"/>
              </a:spcAft>
              <a:buNone/>
              <a:defRPr sz="1600">
                <a:solidFill>
                  <a:srgbClr val="FFFFFF"/>
                </a:solidFill>
              </a:defRPr>
            </a:lvl6pPr>
            <a:lvl7pPr marL="0" marR="0" lvl="6" indent="0" algn="r" rtl="0">
              <a:spcBef>
                <a:spcPts val="0"/>
              </a:spcBef>
              <a:spcAft>
                <a:spcPts val="0"/>
              </a:spcAft>
              <a:buNone/>
              <a:defRPr sz="1600">
                <a:solidFill>
                  <a:srgbClr val="FFFFFF"/>
                </a:solidFill>
              </a:defRPr>
            </a:lvl7pPr>
            <a:lvl8pPr marL="0" marR="0" lvl="7" indent="0" algn="r" rtl="0">
              <a:spcBef>
                <a:spcPts val="0"/>
              </a:spcBef>
              <a:spcAft>
                <a:spcPts val="0"/>
              </a:spcAft>
              <a:buNone/>
              <a:defRPr sz="1600">
                <a:solidFill>
                  <a:srgbClr val="FFFFFF"/>
                </a:solidFill>
              </a:defRPr>
            </a:lvl8pPr>
            <a:lvl9pPr marL="0" marR="0" lvl="8" indent="0" algn="r" rtl="0">
              <a:spcBef>
                <a:spcPts val="0"/>
              </a:spcBef>
              <a:spcAft>
                <a:spcPts val="0"/>
              </a:spcAft>
              <a:buNone/>
              <a:defRPr sz="1600">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46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1"/>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2"/>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 id="2147483667"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iforsec/RIT-DSCI-633-FDS"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hyperlink" Target="https://docs.github.com/en/github/setting-up-and-managing-your-github-user-account/managing-access-to-your-personal-repositories/inviting-collaborators-to-a-personal-repository" TargetMode="External"/><Relationship Id="rId4" Type="http://schemas.openxmlformats.org/officeDocument/2006/relationships/hyperlink" Target="https://docs.google.com/spreadsheets/d/1WMVYUtddXyM1ocZjloT63Q_viS-WIKV35tZaMQw1Qzs/edit?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992767"/>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a:t>Foundations of </a:t>
            </a:r>
            <a:br>
              <a:rPr lang="en-US"/>
            </a:br>
            <a:r>
              <a:rPr lang="en-US"/>
              <a:t>Data Science &amp; Analytics</a:t>
            </a:r>
            <a:br>
              <a:rPr lang="en-US"/>
            </a:br>
            <a:r>
              <a:rPr lang="en-US" sz="3200"/>
              <a:t>(DSCI 633)</a:t>
            </a:r>
            <a:endParaRPr lang="en-US" dirty="0"/>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971137"/>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800" dirty="0"/>
              <a:t>Nidhi Rastogi</a:t>
            </a:r>
          </a:p>
          <a:p>
            <a:pPr marL="0" indent="0" algn="ctr">
              <a:buNone/>
            </a:pPr>
            <a:r>
              <a:rPr lang="en-US" sz="2800" dirty="0"/>
              <a:t>Assistant Professor, GCCIS</a:t>
            </a:r>
          </a:p>
          <a:p>
            <a:pPr marL="0" indent="0" algn="ctr">
              <a:buNone/>
            </a:pPr>
            <a:r>
              <a:rPr lang="en-US" sz="2800" dirty="0"/>
              <a:t>Rochester Institute of Technology</a:t>
            </a:r>
          </a:p>
          <a:p>
            <a:pPr marL="0" indent="0" algn="ctr">
              <a:buNone/>
            </a:pPr>
            <a:endParaRPr lang="en-US" sz="1800" dirty="0">
              <a:solidFill>
                <a:schemeClr val="tx1">
                  <a:lumMod val="50000"/>
                  <a:lumOff val="50000"/>
                </a:schemeClr>
              </a:solidFill>
            </a:endParaRPr>
          </a:p>
          <a:p>
            <a:pPr marL="0" indent="0" algn="ctr">
              <a:buNone/>
            </a:pPr>
            <a:r>
              <a:rPr lang="en-US" sz="1800" dirty="0">
                <a:solidFill>
                  <a:schemeClr val="tx1">
                    <a:lumMod val="50000"/>
                    <a:lumOff val="50000"/>
                  </a:schemeClr>
                </a:solidFill>
              </a:rPr>
              <a:t>August 24,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p:nvPr/>
        </p:nvSpPr>
        <p:spPr>
          <a:xfrm>
            <a:off x="722933" y="1240600"/>
            <a:ext cx="5373200" cy="4376800"/>
          </a:xfrm>
          <a:prstGeom prst="rect">
            <a:avLst/>
          </a:prstGeom>
          <a:noFill/>
          <a:ln>
            <a:noFill/>
          </a:ln>
        </p:spPr>
        <p:txBody>
          <a:bodyPr spcFirstLastPara="1" wrap="square" lIns="121900" tIns="121900" rIns="121900" bIns="121900" anchor="t" anchorCtr="0">
            <a:noAutofit/>
          </a:bodyPr>
          <a:lstStyle/>
          <a:p>
            <a:r>
              <a:rPr lang="en" sz="3200" b="1"/>
              <a:t>What is NOT Data Mining?</a:t>
            </a:r>
            <a:endParaRPr sz="3200" b="1"/>
          </a:p>
          <a:p>
            <a:endParaRPr sz="3200" b="1"/>
          </a:p>
          <a:p>
            <a:pPr marL="609585" indent="-457189">
              <a:buSzPts val="1800"/>
              <a:buChar char="●"/>
            </a:pPr>
            <a:r>
              <a:rPr lang="en"/>
              <a:t>Look up phone number in phone directory</a:t>
            </a:r>
            <a:endParaRPr/>
          </a:p>
          <a:p>
            <a:pPr marL="609585"/>
            <a:endParaRPr/>
          </a:p>
          <a:p>
            <a:pPr marL="609585"/>
            <a:endParaRPr/>
          </a:p>
          <a:p>
            <a:pPr marL="609585"/>
            <a:endParaRPr/>
          </a:p>
          <a:p>
            <a:pPr marL="609585" indent="-457189">
              <a:buSzPts val="1800"/>
              <a:buChar char="●"/>
            </a:pPr>
            <a:r>
              <a:rPr lang="en"/>
              <a:t>Query a Web search engine for information about “Amazon”</a:t>
            </a:r>
            <a:endParaRPr/>
          </a:p>
          <a:p>
            <a:endParaRPr sz="3200"/>
          </a:p>
        </p:txBody>
      </p:sp>
      <p:sp>
        <p:nvSpPr>
          <p:cNvPr id="137" name="Google Shape;137;p18"/>
          <p:cNvSpPr txBox="1"/>
          <p:nvPr/>
        </p:nvSpPr>
        <p:spPr>
          <a:xfrm>
            <a:off x="6428000" y="1240600"/>
            <a:ext cx="5256000" cy="5070400"/>
          </a:xfrm>
          <a:prstGeom prst="rect">
            <a:avLst/>
          </a:prstGeom>
          <a:noFill/>
          <a:ln>
            <a:noFill/>
          </a:ln>
        </p:spPr>
        <p:txBody>
          <a:bodyPr spcFirstLastPara="1" wrap="square" lIns="121900" tIns="121900" rIns="121900" bIns="121900" anchor="t" anchorCtr="0">
            <a:noAutofit/>
          </a:bodyPr>
          <a:lstStyle/>
          <a:p>
            <a:r>
              <a:rPr lang="en" sz="3200" b="1"/>
              <a:t>What is Data Mining?</a:t>
            </a:r>
            <a:endParaRPr sz="3200" b="1"/>
          </a:p>
          <a:p>
            <a:pPr marL="609585"/>
            <a:endParaRPr sz="3200" b="1"/>
          </a:p>
          <a:p>
            <a:pPr marL="609585" indent="-457189">
              <a:buSzPts val="1800"/>
              <a:buChar char="●"/>
            </a:pPr>
            <a:r>
              <a:rPr lang="en"/>
              <a:t>Certain names are more prevalent in certain US locations (O’Brien, O’Rourke, O’Reilly… in Boston area)</a:t>
            </a:r>
            <a:endParaRPr/>
          </a:p>
          <a:p>
            <a:pPr marL="609585"/>
            <a:endParaRPr/>
          </a:p>
          <a:p>
            <a:pPr marL="609585" indent="-457189">
              <a:buSzPts val="1800"/>
              <a:buChar char="●"/>
            </a:pPr>
            <a:r>
              <a:rPr lang="en"/>
              <a:t>Predict whether user want information on Amazon rainforest or Amazon.com when searching for “Amazon”</a:t>
            </a:r>
            <a:endParaRPr/>
          </a:p>
          <a:p>
            <a:endParaRPr/>
          </a:p>
        </p:txBody>
      </p:sp>
      <p:sp>
        <p:nvSpPr>
          <p:cNvPr id="2" name="Footer Placeholder 1">
            <a:extLst>
              <a:ext uri="{FF2B5EF4-FFF2-40B4-BE49-F238E27FC236}">
                <a16:creationId xmlns:a16="http://schemas.microsoft.com/office/drawing/2014/main" id="{4DF852FE-CC39-4D20-8D92-4BC45C7D82CC}"/>
              </a:ext>
            </a:extLst>
          </p:cNvPr>
          <p:cNvSpPr>
            <a:spLocks noGrp="1"/>
          </p:cNvSpPr>
          <p:nvPr>
            <p:ph type="ftr" idx="1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Origin of Data Mining</a:t>
            </a:r>
            <a:endParaRPr/>
          </a:p>
        </p:txBody>
      </p:sp>
      <p:pic>
        <p:nvPicPr>
          <p:cNvPr id="143" name="Google Shape;143;p19"/>
          <p:cNvPicPr preferRelativeResize="0"/>
          <p:nvPr/>
        </p:nvPicPr>
        <p:blipFill>
          <a:blip r:embed="rId3">
            <a:alphaModFix/>
          </a:blip>
          <a:stretch>
            <a:fillRect/>
          </a:stretch>
        </p:blipFill>
        <p:spPr>
          <a:xfrm>
            <a:off x="4165600" y="2126747"/>
            <a:ext cx="7924800" cy="3581400"/>
          </a:xfrm>
          <a:prstGeom prst="rect">
            <a:avLst/>
          </a:prstGeom>
          <a:noFill/>
          <a:ln>
            <a:noFill/>
          </a:ln>
        </p:spPr>
      </p:pic>
      <p:sp>
        <p:nvSpPr>
          <p:cNvPr id="144" name="Google Shape;144;p19"/>
          <p:cNvSpPr txBox="1"/>
          <p:nvPr/>
        </p:nvSpPr>
        <p:spPr>
          <a:xfrm>
            <a:off x="609600" y="2126733"/>
            <a:ext cx="3243200" cy="4044400"/>
          </a:xfrm>
          <a:prstGeom prst="rect">
            <a:avLst/>
          </a:prstGeom>
          <a:noFill/>
          <a:ln>
            <a:noFill/>
          </a:ln>
        </p:spPr>
        <p:txBody>
          <a:bodyPr spcFirstLastPara="1" wrap="square" lIns="121900" tIns="121900" rIns="121900" bIns="121900" anchor="t" anchorCtr="0">
            <a:noAutofit/>
          </a:bodyPr>
          <a:lstStyle/>
          <a:p>
            <a:pPr>
              <a:lnSpc>
                <a:spcPct val="150000"/>
              </a:lnSpc>
            </a:pPr>
            <a:r>
              <a:rPr lang="en"/>
              <a:t>Especially for data:</a:t>
            </a:r>
            <a:endParaRPr/>
          </a:p>
          <a:p>
            <a:pPr marL="609585" indent="-457189">
              <a:lnSpc>
                <a:spcPct val="150000"/>
              </a:lnSpc>
              <a:buSzPts val="1800"/>
              <a:buChar char="●"/>
            </a:pPr>
            <a:r>
              <a:rPr lang="en"/>
              <a:t>Large-scale</a:t>
            </a:r>
            <a:endParaRPr/>
          </a:p>
          <a:p>
            <a:pPr marL="609585" indent="-457189">
              <a:lnSpc>
                <a:spcPct val="150000"/>
              </a:lnSpc>
              <a:buSzPts val="1800"/>
              <a:buChar char="●"/>
            </a:pPr>
            <a:r>
              <a:rPr lang="en"/>
              <a:t>High dimensional</a:t>
            </a:r>
            <a:endParaRPr/>
          </a:p>
          <a:p>
            <a:pPr marL="609585" indent="-457189">
              <a:lnSpc>
                <a:spcPct val="150000"/>
              </a:lnSpc>
              <a:buSzPts val="1800"/>
              <a:buChar char="●"/>
            </a:pPr>
            <a:r>
              <a:rPr lang="en"/>
              <a:t>Complex</a:t>
            </a:r>
            <a:endParaRPr/>
          </a:p>
          <a:p>
            <a:pPr marL="609585" indent="-457189">
              <a:lnSpc>
                <a:spcPct val="150000"/>
              </a:lnSpc>
              <a:buSzPts val="1800"/>
              <a:buChar char="●"/>
            </a:pPr>
            <a:r>
              <a:rPr lang="en"/>
              <a:t>Distributed</a:t>
            </a:r>
            <a:endParaRPr/>
          </a:p>
          <a:p>
            <a:endParaRPr sz="3200"/>
          </a:p>
        </p:txBody>
      </p:sp>
      <p:sp>
        <p:nvSpPr>
          <p:cNvPr id="2" name="Footer Placeholder 1">
            <a:extLst>
              <a:ext uri="{FF2B5EF4-FFF2-40B4-BE49-F238E27FC236}">
                <a16:creationId xmlns:a16="http://schemas.microsoft.com/office/drawing/2014/main" id="{A564B69F-FB0F-4B33-8902-F3AAE3E5B5CC}"/>
              </a:ext>
            </a:extLst>
          </p:cNvPr>
          <p:cNvSpPr>
            <a:spLocks noGrp="1"/>
          </p:cNvSpPr>
          <p:nvPr>
            <p:ph type="ftr" idx="1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150" name="Google Shape;150;p20"/>
          <p:cNvPicPr preferRelativeResize="0"/>
          <p:nvPr/>
        </p:nvPicPr>
        <p:blipFill>
          <a:blip r:embed="rId3">
            <a:alphaModFix/>
          </a:blip>
          <a:stretch>
            <a:fillRect/>
          </a:stretch>
        </p:blipFill>
        <p:spPr>
          <a:xfrm>
            <a:off x="2256207" y="900101"/>
            <a:ext cx="8586612" cy="5403033"/>
          </a:xfrm>
          <a:prstGeom prst="rect">
            <a:avLst/>
          </a:prstGeom>
          <a:noFill/>
          <a:ln>
            <a:noFill/>
          </a:ln>
        </p:spPr>
      </p:pic>
      <p:sp>
        <p:nvSpPr>
          <p:cNvPr id="2" name="Footer Placeholder 1">
            <a:extLst>
              <a:ext uri="{FF2B5EF4-FFF2-40B4-BE49-F238E27FC236}">
                <a16:creationId xmlns:a16="http://schemas.microsoft.com/office/drawing/2014/main" id="{BB9D7A18-AA56-4DFC-9E03-F107B7E82F2A}"/>
              </a:ext>
            </a:extLst>
          </p:cNvPr>
          <p:cNvSpPr>
            <a:spLocks noGrp="1"/>
          </p:cNvSpPr>
          <p:nvPr>
            <p:ph type="ftr" idx="1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609600" y="665633"/>
            <a:ext cx="11219600" cy="1068400"/>
          </a:xfrm>
          <a:prstGeom prst="rect">
            <a:avLst/>
          </a:prstGeom>
        </p:spPr>
        <p:txBody>
          <a:bodyPr spcFirstLastPara="1" wrap="square" lIns="121900" tIns="121900" rIns="121900" bIns="121900" anchor="ctr" anchorCtr="0">
            <a:noAutofit/>
          </a:bodyPr>
          <a:lstStyle/>
          <a:p>
            <a:r>
              <a:rPr lang="en"/>
              <a:t>Predictive Modeling (supervised learning)</a:t>
            </a:r>
            <a:endParaRPr/>
          </a:p>
        </p:txBody>
      </p:sp>
      <p:sp>
        <p:nvSpPr>
          <p:cNvPr id="156" name="Google Shape;156;p21"/>
          <p:cNvSpPr txBox="1"/>
          <p:nvPr/>
        </p:nvSpPr>
        <p:spPr>
          <a:xfrm>
            <a:off x="6331400" y="1936600"/>
            <a:ext cx="5860800" cy="608000"/>
          </a:xfrm>
          <a:prstGeom prst="rect">
            <a:avLst/>
          </a:prstGeom>
          <a:noFill/>
          <a:ln>
            <a:noFill/>
          </a:ln>
        </p:spPr>
        <p:txBody>
          <a:bodyPr spcFirstLastPara="1" wrap="square" lIns="121900" tIns="121900" rIns="121900" bIns="121900" anchor="t" anchorCtr="0">
            <a:noAutofit/>
          </a:bodyPr>
          <a:lstStyle/>
          <a:p>
            <a:r>
              <a:rPr lang="en" dirty="0"/>
              <a:t>Dependent Variable (Output)</a:t>
            </a:r>
            <a:endParaRPr dirty="0"/>
          </a:p>
        </p:txBody>
      </p:sp>
      <p:sp>
        <p:nvSpPr>
          <p:cNvPr id="157" name="Google Shape;157;p21"/>
          <p:cNvSpPr txBox="1"/>
          <p:nvPr/>
        </p:nvSpPr>
        <p:spPr>
          <a:xfrm>
            <a:off x="438333" y="1936600"/>
            <a:ext cx="5721600" cy="608000"/>
          </a:xfrm>
          <a:prstGeom prst="rect">
            <a:avLst/>
          </a:prstGeom>
          <a:noFill/>
          <a:ln>
            <a:noFill/>
          </a:ln>
        </p:spPr>
        <p:txBody>
          <a:bodyPr spcFirstLastPara="1" wrap="square" lIns="121900" tIns="121900" rIns="121900" bIns="121900" anchor="t" anchorCtr="0">
            <a:noAutofit/>
          </a:bodyPr>
          <a:lstStyle/>
          <a:p>
            <a:r>
              <a:rPr lang="en" sz="2800" b="1" dirty="0"/>
              <a:t>Independent Variable (Input)</a:t>
            </a:r>
            <a:endParaRPr sz="3200" b="1" dirty="0"/>
          </a:p>
        </p:txBody>
      </p:sp>
      <p:pic>
        <p:nvPicPr>
          <p:cNvPr id="158" name="Google Shape;158;p21"/>
          <p:cNvPicPr preferRelativeResize="0"/>
          <p:nvPr/>
        </p:nvPicPr>
        <p:blipFill>
          <a:blip r:embed="rId3">
            <a:alphaModFix/>
          </a:blip>
          <a:stretch>
            <a:fillRect/>
          </a:stretch>
        </p:blipFill>
        <p:spPr>
          <a:xfrm>
            <a:off x="2567533" y="2747167"/>
            <a:ext cx="1693104" cy="952365"/>
          </a:xfrm>
          <a:prstGeom prst="rect">
            <a:avLst/>
          </a:prstGeom>
          <a:noFill/>
          <a:ln>
            <a:noFill/>
          </a:ln>
        </p:spPr>
      </p:pic>
      <p:sp>
        <p:nvSpPr>
          <p:cNvPr id="159" name="Google Shape;159;p21"/>
          <p:cNvSpPr txBox="1"/>
          <p:nvPr/>
        </p:nvSpPr>
        <p:spPr>
          <a:xfrm>
            <a:off x="7089133" y="2919367"/>
            <a:ext cx="4004800" cy="608000"/>
          </a:xfrm>
          <a:prstGeom prst="rect">
            <a:avLst/>
          </a:prstGeom>
          <a:noFill/>
          <a:ln>
            <a:noFill/>
          </a:ln>
        </p:spPr>
        <p:txBody>
          <a:bodyPr spcFirstLastPara="1" wrap="square" lIns="121900" tIns="121900" rIns="121900" bIns="121900" anchor="t" anchorCtr="0">
            <a:noAutofit/>
          </a:bodyPr>
          <a:lstStyle/>
          <a:p>
            <a:pPr algn="ctr"/>
            <a:r>
              <a:rPr lang="en" sz="3200"/>
              <a:t>Cat</a:t>
            </a:r>
            <a:endParaRPr sz="3200"/>
          </a:p>
        </p:txBody>
      </p:sp>
      <p:pic>
        <p:nvPicPr>
          <p:cNvPr id="160" name="Google Shape;160;p21"/>
          <p:cNvPicPr preferRelativeResize="0"/>
          <p:nvPr/>
        </p:nvPicPr>
        <p:blipFill>
          <a:blip r:embed="rId4">
            <a:alphaModFix/>
          </a:blip>
          <a:stretch>
            <a:fillRect/>
          </a:stretch>
        </p:blipFill>
        <p:spPr>
          <a:xfrm>
            <a:off x="2612787" y="3902100"/>
            <a:ext cx="1602607" cy="1068400"/>
          </a:xfrm>
          <a:prstGeom prst="rect">
            <a:avLst/>
          </a:prstGeom>
          <a:noFill/>
          <a:ln>
            <a:noFill/>
          </a:ln>
        </p:spPr>
      </p:pic>
      <p:sp>
        <p:nvSpPr>
          <p:cNvPr id="161" name="Google Shape;161;p21"/>
          <p:cNvSpPr txBox="1"/>
          <p:nvPr/>
        </p:nvSpPr>
        <p:spPr>
          <a:xfrm>
            <a:off x="7089133" y="4138567"/>
            <a:ext cx="4004800" cy="608000"/>
          </a:xfrm>
          <a:prstGeom prst="rect">
            <a:avLst/>
          </a:prstGeom>
          <a:noFill/>
          <a:ln>
            <a:noFill/>
          </a:ln>
        </p:spPr>
        <p:txBody>
          <a:bodyPr spcFirstLastPara="1" wrap="square" lIns="121900" tIns="121900" rIns="121900" bIns="121900" anchor="t" anchorCtr="0">
            <a:noAutofit/>
          </a:bodyPr>
          <a:lstStyle/>
          <a:p>
            <a:pPr algn="ctr"/>
            <a:r>
              <a:rPr lang="en" sz="3200"/>
              <a:t>Dog</a:t>
            </a:r>
            <a:endParaRPr sz="3200"/>
          </a:p>
        </p:txBody>
      </p:sp>
      <p:sp>
        <p:nvSpPr>
          <p:cNvPr id="162" name="Google Shape;162;p21"/>
          <p:cNvSpPr txBox="1"/>
          <p:nvPr/>
        </p:nvSpPr>
        <p:spPr>
          <a:xfrm>
            <a:off x="163933" y="3527367"/>
            <a:ext cx="4740000" cy="608000"/>
          </a:xfrm>
          <a:prstGeom prst="rect">
            <a:avLst/>
          </a:prstGeom>
          <a:noFill/>
          <a:ln>
            <a:noFill/>
          </a:ln>
        </p:spPr>
        <p:txBody>
          <a:bodyPr spcFirstLastPara="1" wrap="square" lIns="121900" tIns="121900" rIns="121900" bIns="121900" anchor="t" anchorCtr="0">
            <a:noAutofit/>
          </a:bodyPr>
          <a:lstStyle/>
          <a:p>
            <a:r>
              <a:rPr lang="en" sz="3200" b="1"/>
              <a:t>Train:</a:t>
            </a:r>
            <a:endParaRPr sz="3200" b="1"/>
          </a:p>
        </p:txBody>
      </p:sp>
      <p:sp>
        <p:nvSpPr>
          <p:cNvPr id="163" name="Google Shape;163;p21"/>
          <p:cNvSpPr txBox="1"/>
          <p:nvPr/>
        </p:nvSpPr>
        <p:spPr>
          <a:xfrm>
            <a:off x="252433" y="5516767"/>
            <a:ext cx="4740000" cy="608000"/>
          </a:xfrm>
          <a:prstGeom prst="rect">
            <a:avLst/>
          </a:prstGeom>
          <a:noFill/>
          <a:ln>
            <a:noFill/>
          </a:ln>
        </p:spPr>
        <p:txBody>
          <a:bodyPr spcFirstLastPara="1" wrap="square" lIns="121900" tIns="121900" rIns="121900" bIns="121900" anchor="t" anchorCtr="0">
            <a:noAutofit/>
          </a:bodyPr>
          <a:lstStyle/>
          <a:p>
            <a:r>
              <a:rPr lang="en" sz="3200" b="1"/>
              <a:t>Predict:</a:t>
            </a:r>
            <a:endParaRPr sz="3200" b="1"/>
          </a:p>
        </p:txBody>
      </p:sp>
      <p:pic>
        <p:nvPicPr>
          <p:cNvPr id="164" name="Google Shape;164;p21"/>
          <p:cNvPicPr preferRelativeResize="0"/>
          <p:nvPr/>
        </p:nvPicPr>
        <p:blipFill>
          <a:blip r:embed="rId5">
            <a:alphaModFix/>
          </a:blip>
          <a:stretch>
            <a:fillRect/>
          </a:stretch>
        </p:blipFill>
        <p:spPr>
          <a:xfrm>
            <a:off x="2464405" y="5286567"/>
            <a:ext cx="1899376" cy="1068399"/>
          </a:xfrm>
          <a:prstGeom prst="rect">
            <a:avLst/>
          </a:prstGeom>
          <a:noFill/>
          <a:ln>
            <a:noFill/>
          </a:ln>
        </p:spPr>
      </p:pic>
      <p:sp>
        <p:nvSpPr>
          <p:cNvPr id="165" name="Google Shape;165;p21"/>
          <p:cNvSpPr txBox="1"/>
          <p:nvPr/>
        </p:nvSpPr>
        <p:spPr>
          <a:xfrm>
            <a:off x="7089133" y="5516767"/>
            <a:ext cx="4004800" cy="608000"/>
          </a:xfrm>
          <a:prstGeom prst="rect">
            <a:avLst/>
          </a:prstGeom>
          <a:noFill/>
          <a:ln>
            <a:noFill/>
          </a:ln>
        </p:spPr>
        <p:txBody>
          <a:bodyPr spcFirstLastPara="1" wrap="square" lIns="121900" tIns="121900" rIns="121900" bIns="121900" anchor="t" anchorCtr="0">
            <a:noAutofit/>
          </a:bodyPr>
          <a:lstStyle/>
          <a:p>
            <a:pPr algn="ctr"/>
            <a:r>
              <a:rPr lang="en" sz="3200"/>
              <a:t>?</a:t>
            </a:r>
            <a:endParaRPr sz="3200"/>
          </a:p>
        </p:txBody>
      </p:sp>
      <p:cxnSp>
        <p:nvCxnSpPr>
          <p:cNvPr id="166" name="Google Shape;166;p21"/>
          <p:cNvCxnSpPr>
            <a:endCxn id="159" idx="1"/>
          </p:cNvCxnSpPr>
          <p:nvPr/>
        </p:nvCxnSpPr>
        <p:spPr>
          <a:xfrm rot="10800000" flipH="1">
            <a:off x="5129133" y="3223367"/>
            <a:ext cx="1960000" cy="4800"/>
          </a:xfrm>
          <a:prstGeom prst="straightConnector1">
            <a:avLst/>
          </a:prstGeom>
          <a:noFill/>
          <a:ln w="28575" cap="flat" cmpd="sng">
            <a:solidFill>
              <a:schemeClr val="dk2"/>
            </a:solidFill>
            <a:prstDash val="solid"/>
            <a:round/>
            <a:headEnd type="none" w="med" len="med"/>
            <a:tailEnd type="stealth" w="med" len="med"/>
          </a:ln>
        </p:spPr>
      </p:cxnSp>
      <p:cxnSp>
        <p:nvCxnSpPr>
          <p:cNvPr id="167" name="Google Shape;167;p21"/>
          <p:cNvCxnSpPr>
            <a:endCxn id="161" idx="1"/>
          </p:cNvCxnSpPr>
          <p:nvPr/>
        </p:nvCxnSpPr>
        <p:spPr>
          <a:xfrm>
            <a:off x="5178333" y="4442567"/>
            <a:ext cx="1910800" cy="0"/>
          </a:xfrm>
          <a:prstGeom prst="straightConnector1">
            <a:avLst/>
          </a:prstGeom>
          <a:noFill/>
          <a:ln w="28575" cap="flat" cmpd="sng">
            <a:solidFill>
              <a:schemeClr val="dk2"/>
            </a:solidFill>
            <a:prstDash val="solid"/>
            <a:round/>
            <a:headEnd type="none" w="med" len="med"/>
            <a:tailEnd type="stealth" w="med" len="med"/>
          </a:ln>
        </p:spPr>
      </p:cxnSp>
      <p:cxnSp>
        <p:nvCxnSpPr>
          <p:cNvPr id="168" name="Google Shape;168;p21"/>
          <p:cNvCxnSpPr>
            <a:endCxn id="165" idx="1"/>
          </p:cNvCxnSpPr>
          <p:nvPr/>
        </p:nvCxnSpPr>
        <p:spPr>
          <a:xfrm rot="10800000" flipH="1">
            <a:off x="5260333" y="5820767"/>
            <a:ext cx="1828800" cy="13200"/>
          </a:xfrm>
          <a:prstGeom prst="straightConnector1">
            <a:avLst/>
          </a:prstGeom>
          <a:noFill/>
          <a:ln w="28575" cap="flat" cmpd="sng">
            <a:solidFill>
              <a:schemeClr val="dk2"/>
            </a:solidFill>
            <a:prstDash val="solid"/>
            <a:round/>
            <a:headEnd type="none" w="med" len="med"/>
            <a:tailEnd type="stealth" w="med" len="med"/>
          </a:ln>
        </p:spPr>
      </p:cxnSp>
      <p:sp>
        <p:nvSpPr>
          <p:cNvPr id="2" name="Footer Placeholder 1">
            <a:extLst>
              <a:ext uri="{FF2B5EF4-FFF2-40B4-BE49-F238E27FC236}">
                <a16:creationId xmlns:a16="http://schemas.microsoft.com/office/drawing/2014/main" id="{A73ED099-D562-470C-840C-E5BD9F90E7C1}"/>
              </a:ext>
            </a:extLst>
          </p:cNvPr>
          <p:cNvSpPr>
            <a:spLocks noGrp="1"/>
          </p:cNvSpPr>
          <p:nvPr>
            <p:ph type="ftr" idx="11"/>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a:t>
            </a:r>
            <a:endParaRPr/>
          </a:p>
        </p:txBody>
      </p:sp>
      <p:sp>
        <p:nvSpPr>
          <p:cNvPr id="174" name="Google Shape;174;p22"/>
          <p:cNvSpPr txBox="1"/>
          <p:nvPr/>
        </p:nvSpPr>
        <p:spPr>
          <a:xfrm>
            <a:off x="1752767" y="2910733"/>
            <a:ext cx="3209600" cy="3391200"/>
          </a:xfrm>
          <a:prstGeom prst="rect">
            <a:avLst/>
          </a:prstGeom>
          <a:noFill/>
          <a:ln>
            <a:noFill/>
          </a:ln>
        </p:spPr>
        <p:txBody>
          <a:bodyPr spcFirstLastPara="1" wrap="square" lIns="121900" tIns="121900" rIns="121900" bIns="121900" anchor="t" anchorCtr="0">
            <a:noAutofit/>
          </a:bodyPr>
          <a:lstStyle/>
          <a:p>
            <a:r>
              <a:rPr lang="en" sz="3200" b="1"/>
              <a:t>Classification</a:t>
            </a:r>
            <a:r>
              <a:rPr lang="en" sz="3200"/>
              <a:t>:</a:t>
            </a:r>
            <a:endParaRPr sz="3200"/>
          </a:p>
          <a:p>
            <a:endParaRPr sz="3200"/>
          </a:p>
          <a:p>
            <a:r>
              <a:rPr lang="en" sz="3200" b="1"/>
              <a:t>Regression</a:t>
            </a:r>
            <a:r>
              <a:rPr lang="en" sz="3200"/>
              <a:t>: </a:t>
            </a:r>
            <a:endParaRPr sz="3200"/>
          </a:p>
        </p:txBody>
      </p:sp>
      <p:sp>
        <p:nvSpPr>
          <p:cNvPr id="175" name="Google Shape;175;p22"/>
          <p:cNvSpPr txBox="1"/>
          <p:nvPr/>
        </p:nvSpPr>
        <p:spPr>
          <a:xfrm>
            <a:off x="5308767" y="2910733"/>
            <a:ext cx="5910800" cy="3391200"/>
          </a:xfrm>
          <a:prstGeom prst="rect">
            <a:avLst/>
          </a:prstGeom>
          <a:noFill/>
          <a:ln>
            <a:noFill/>
          </a:ln>
        </p:spPr>
        <p:txBody>
          <a:bodyPr spcFirstLastPara="1" wrap="square" lIns="121900" tIns="121900" rIns="121900" bIns="121900" anchor="t" anchorCtr="0">
            <a:noAutofit/>
          </a:bodyPr>
          <a:lstStyle/>
          <a:p>
            <a:r>
              <a:rPr lang="en" sz="3200"/>
              <a:t>Classes / Categories</a:t>
            </a:r>
            <a:endParaRPr sz="3200"/>
          </a:p>
          <a:p>
            <a:endParaRPr sz="3200"/>
          </a:p>
          <a:p>
            <a:pPr>
              <a:buClr>
                <a:schemeClr val="dk1"/>
              </a:buClr>
              <a:buSzPts val="1100"/>
            </a:pPr>
            <a:r>
              <a:rPr lang="en" sz="3200">
                <a:solidFill>
                  <a:schemeClr val="dk1"/>
                </a:solidFill>
              </a:rPr>
              <a:t>Continuous Numbers</a:t>
            </a:r>
            <a:endParaRPr sz="3200"/>
          </a:p>
        </p:txBody>
      </p:sp>
      <p:sp>
        <p:nvSpPr>
          <p:cNvPr id="176" name="Google Shape;176;p22"/>
          <p:cNvSpPr txBox="1"/>
          <p:nvPr/>
        </p:nvSpPr>
        <p:spPr>
          <a:xfrm>
            <a:off x="6479533" y="1936600"/>
            <a:ext cx="4740000" cy="608000"/>
          </a:xfrm>
          <a:prstGeom prst="rect">
            <a:avLst/>
          </a:prstGeom>
          <a:noFill/>
          <a:ln>
            <a:noFill/>
          </a:ln>
        </p:spPr>
        <p:txBody>
          <a:bodyPr spcFirstLastPara="1" wrap="square" lIns="121900" tIns="121900" rIns="121900" bIns="121900" anchor="t" anchorCtr="0">
            <a:noAutofit/>
          </a:bodyPr>
          <a:lstStyle/>
          <a:p>
            <a:r>
              <a:rPr lang="en" sz="3200" b="1"/>
              <a:t>Output</a:t>
            </a:r>
            <a:endParaRPr sz="3200" b="1"/>
          </a:p>
        </p:txBody>
      </p:sp>
      <p:cxnSp>
        <p:nvCxnSpPr>
          <p:cNvPr id="177" name="Google Shape;177;p22"/>
          <p:cNvCxnSpPr/>
          <p:nvPr/>
        </p:nvCxnSpPr>
        <p:spPr>
          <a:xfrm>
            <a:off x="1816700" y="2745900"/>
            <a:ext cx="7731200" cy="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22"/>
          <p:cNvCxnSpPr/>
          <p:nvPr/>
        </p:nvCxnSpPr>
        <p:spPr>
          <a:xfrm>
            <a:off x="5046348" y="2139648"/>
            <a:ext cx="0" cy="2927200"/>
          </a:xfrm>
          <a:prstGeom prst="straightConnector1">
            <a:avLst/>
          </a:prstGeom>
          <a:noFill/>
          <a:ln w="9525" cap="flat" cmpd="sng">
            <a:solidFill>
              <a:schemeClr val="dk2"/>
            </a:solidFill>
            <a:prstDash val="solid"/>
            <a:round/>
            <a:headEnd type="none" w="med" len="med"/>
            <a:tailEnd type="none" w="med" len="med"/>
          </a:ln>
        </p:spPr>
      </p:cxnSp>
      <p:sp>
        <p:nvSpPr>
          <p:cNvPr id="2" name="Footer Placeholder 1">
            <a:extLst>
              <a:ext uri="{FF2B5EF4-FFF2-40B4-BE49-F238E27FC236}">
                <a16:creationId xmlns:a16="http://schemas.microsoft.com/office/drawing/2014/main" id="{4C63489C-D37C-4B74-BF0A-D5158512A337}"/>
              </a:ext>
            </a:extLst>
          </p:cNvPr>
          <p:cNvSpPr>
            <a:spLocks noGrp="1"/>
          </p:cNvSpPr>
          <p:nvPr>
            <p:ph type="ftr" idx="1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pic>
        <p:nvPicPr>
          <p:cNvPr id="184" name="Google Shape;184;p23"/>
          <p:cNvPicPr preferRelativeResize="0"/>
          <p:nvPr/>
        </p:nvPicPr>
        <p:blipFill>
          <a:blip r:embed="rId3">
            <a:alphaModFix/>
          </a:blip>
          <a:stretch>
            <a:fillRect/>
          </a:stretch>
        </p:blipFill>
        <p:spPr>
          <a:xfrm>
            <a:off x="1252867" y="2764873"/>
            <a:ext cx="4399071" cy="2474499"/>
          </a:xfrm>
          <a:prstGeom prst="rect">
            <a:avLst/>
          </a:prstGeom>
          <a:noFill/>
          <a:ln>
            <a:noFill/>
          </a:ln>
        </p:spPr>
      </p:pic>
      <p:sp>
        <p:nvSpPr>
          <p:cNvPr id="185" name="Google Shape;185;p23"/>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86" name="Google Shape;186;p23"/>
          <p:cNvSpPr txBox="1"/>
          <p:nvPr/>
        </p:nvSpPr>
        <p:spPr>
          <a:xfrm>
            <a:off x="9244933" y="2462633"/>
            <a:ext cx="2180000" cy="3310400"/>
          </a:xfrm>
          <a:prstGeom prst="rect">
            <a:avLst/>
          </a:prstGeom>
          <a:noFill/>
          <a:ln>
            <a:noFill/>
          </a:ln>
        </p:spPr>
        <p:txBody>
          <a:bodyPr spcFirstLastPara="1" wrap="square" lIns="121900" tIns="121900" rIns="121900" bIns="121900" anchor="t" anchorCtr="0">
            <a:noAutofit/>
          </a:bodyPr>
          <a:lstStyle/>
          <a:p>
            <a:r>
              <a:rPr lang="en" sz="3200" b="1"/>
              <a:t>Cat</a:t>
            </a:r>
            <a:endParaRPr sz="3200" b="1"/>
          </a:p>
          <a:p>
            <a:r>
              <a:rPr lang="en" sz="3200" b="1"/>
              <a:t>Dog</a:t>
            </a:r>
            <a:endParaRPr sz="3200" b="1"/>
          </a:p>
          <a:p>
            <a:r>
              <a:rPr lang="en" sz="3200" b="1"/>
              <a:t>Bird</a:t>
            </a:r>
            <a:endParaRPr sz="3200" b="1"/>
          </a:p>
          <a:p>
            <a:r>
              <a:rPr lang="en" sz="3200" b="1"/>
              <a:t>Pig</a:t>
            </a:r>
            <a:endParaRPr sz="3200" b="1"/>
          </a:p>
          <a:p>
            <a:r>
              <a:rPr lang="en" sz="3200" b="1"/>
              <a:t>Lion</a:t>
            </a:r>
            <a:endParaRPr sz="3200" b="1"/>
          </a:p>
          <a:p>
            <a:r>
              <a:rPr lang="en" sz="3200" b="1"/>
              <a:t>...</a:t>
            </a:r>
            <a:endParaRPr sz="3200" b="1"/>
          </a:p>
        </p:txBody>
      </p:sp>
      <p:sp>
        <p:nvSpPr>
          <p:cNvPr id="187" name="Google Shape;187;p23"/>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Image Classification</a:t>
            </a:r>
            <a:endParaRPr sz="3200" b="1"/>
          </a:p>
        </p:txBody>
      </p:sp>
      <p:sp>
        <p:nvSpPr>
          <p:cNvPr id="2" name="Footer Placeholder 1">
            <a:extLst>
              <a:ext uri="{FF2B5EF4-FFF2-40B4-BE49-F238E27FC236}">
                <a16:creationId xmlns:a16="http://schemas.microsoft.com/office/drawing/2014/main" id="{8B2163CE-A7F2-4FF6-9EC4-6153FEEEBC32}"/>
              </a:ext>
            </a:extLst>
          </p:cNvPr>
          <p:cNvSpPr>
            <a:spLocks noGrp="1"/>
          </p:cNvSpPr>
          <p:nvPr>
            <p:ph type="ftr" idx="1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sp>
        <p:nvSpPr>
          <p:cNvPr id="193" name="Google Shape;193;p24"/>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94" name="Google Shape;194;p24"/>
          <p:cNvSpPr txBox="1"/>
          <p:nvPr/>
        </p:nvSpPr>
        <p:spPr>
          <a:xfrm>
            <a:off x="9224733" y="2785600"/>
            <a:ext cx="2180000" cy="2987600"/>
          </a:xfrm>
          <a:prstGeom prst="rect">
            <a:avLst/>
          </a:prstGeom>
          <a:noFill/>
          <a:ln>
            <a:noFill/>
          </a:ln>
        </p:spPr>
        <p:txBody>
          <a:bodyPr spcFirstLastPara="1" wrap="square" lIns="121900" tIns="121900" rIns="121900" bIns="121900" anchor="t" anchorCtr="0">
            <a:noAutofit/>
          </a:bodyPr>
          <a:lstStyle/>
          <a:p>
            <a:r>
              <a:rPr lang="en" sz="3200" b="1"/>
              <a:t>Positive</a:t>
            </a:r>
            <a:endParaRPr sz="3200" b="1"/>
          </a:p>
          <a:p>
            <a:endParaRPr sz="3200" b="1"/>
          </a:p>
          <a:p>
            <a:r>
              <a:rPr lang="en" sz="3200" b="1"/>
              <a:t>Neutral</a:t>
            </a:r>
            <a:endParaRPr sz="3200" b="1"/>
          </a:p>
          <a:p>
            <a:endParaRPr sz="3200" b="1"/>
          </a:p>
          <a:p>
            <a:r>
              <a:rPr lang="en" sz="3200" b="1"/>
              <a:t>Negative</a:t>
            </a:r>
            <a:endParaRPr sz="3200" b="1"/>
          </a:p>
        </p:txBody>
      </p:sp>
      <p:sp>
        <p:nvSpPr>
          <p:cNvPr id="195" name="Google Shape;195;p24"/>
          <p:cNvSpPr txBox="1"/>
          <p:nvPr/>
        </p:nvSpPr>
        <p:spPr>
          <a:xfrm>
            <a:off x="1394133" y="2593033"/>
            <a:ext cx="3753200" cy="2987600"/>
          </a:xfrm>
          <a:prstGeom prst="rect">
            <a:avLst/>
          </a:prstGeom>
          <a:noFill/>
          <a:ln>
            <a:noFill/>
          </a:ln>
        </p:spPr>
        <p:txBody>
          <a:bodyPr spcFirstLastPara="1" wrap="square" lIns="121900" tIns="121900" rIns="121900" bIns="121900" anchor="t" anchorCtr="0">
            <a:noAutofit/>
          </a:bodyPr>
          <a:lstStyle/>
          <a:p>
            <a:r>
              <a:rPr lang="en" sz="3200" b="1"/>
              <a:t>You have been working on this for months. </a:t>
            </a:r>
            <a:endParaRPr sz="3200" b="1"/>
          </a:p>
          <a:p>
            <a:r>
              <a:rPr lang="en" sz="3200" b="1"/>
              <a:t>I need to see your results, now!</a:t>
            </a:r>
            <a:endParaRPr sz="3200" b="1"/>
          </a:p>
        </p:txBody>
      </p:sp>
      <p:sp>
        <p:nvSpPr>
          <p:cNvPr id="196" name="Google Shape;196;p24"/>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Sentiment Analysis (NLP)</a:t>
            </a:r>
            <a:endParaRPr sz="3200" b="1"/>
          </a:p>
        </p:txBody>
      </p:sp>
      <p:sp>
        <p:nvSpPr>
          <p:cNvPr id="2" name="Footer Placeholder 1">
            <a:extLst>
              <a:ext uri="{FF2B5EF4-FFF2-40B4-BE49-F238E27FC236}">
                <a16:creationId xmlns:a16="http://schemas.microsoft.com/office/drawing/2014/main" id="{3A5BB609-5867-4361-B466-E6A752E4CC62}"/>
              </a:ext>
            </a:extLst>
          </p:cNvPr>
          <p:cNvSpPr>
            <a:spLocks noGrp="1"/>
          </p:cNvSpPr>
          <p:nvPr>
            <p:ph type="ftr" idx="1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pic>
        <p:nvPicPr>
          <p:cNvPr id="202" name="Google Shape;202;p25"/>
          <p:cNvPicPr preferRelativeResize="0"/>
          <p:nvPr/>
        </p:nvPicPr>
        <p:blipFill>
          <a:blip r:embed="rId3">
            <a:alphaModFix/>
          </a:blip>
          <a:stretch>
            <a:fillRect/>
          </a:stretch>
        </p:blipFill>
        <p:spPr>
          <a:xfrm>
            <a:off x="263733" y="2350885"/>
            <a:ext cx="6176435" cy="3471900"/>
          </a:xfrm>
          <a:prstGeom prst="rect">
            <a:avLst/>
          </a:prstGeom>
          <a:noFill/>
          <a:ln>
            <a:noFill/>
          </a:ln>
        </p:spPr>
      </p:pic>
      <p:sp>
        <p:nvSpPr>
          <p:cNvPr id="203" name="Google Shape;203;p25"/>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04" name="Google Shape;204;p25"/>
          <p:cNvSpPr txBox="1"/>
          <p:nvPr/>
        </p:nvSpPr>
        <p:spPr>
          <a:xfrm>
            <a:off x="9224733" y="3229700"/>
            <a:ext cx="2180000" cy="2058800"/>
          </a:xfrm>
          <a:prstGeom prst="rect">
            <a:avLst/>
          </a:prstGeom>
          <a:noFill/>
          <a:ln>
            <a:noFill/>
          </a:ln>
        </p:spPr>
        <p:txBody>
          <a:bodyPr spcFirstLastPara="1" wrap="square" lIns="121900" tIns="121900" rIns="121900" bIns="121900" anchor="t" anchorCtr="0">
            <a:noAutofit/>
          </a:bodyPr>
          <a:lstStyle/>
          <a:p>
            <a:r>
              <a:rPr lang="en" sz="3200" b="1" dirty="0"/>
              <a:t>DJIA and DJT for January?</a:t>
            </a:r>
            <a:endParaRPr sz="3200" b="1" dirty="0"/>
          </a:p>
        </p:txBody>
      </p:sp>
      <p:sp>
        <p:nvSpPr>
          <p:cNvPr id="205" name="Google Shape;205;p25"/>
          <p:cNvSpPr txBox="1"/>
          <p:nvPr/>
        </p:nvSpPr>
        <p:spPr>
          <a:xfrm>
            <a:off x="1228367" y="1648300"/>
            <a:ext cx="5627200" cy="836800"/>
          </a:xfrm>
          <a:prstGeom prst="rect">
            <a:avLst/>
          </a:prstGeom>
          <a:noFill/>
          <a:ln>
            <a:noFill/>
          </a:ln>
        </p:spPr>
        <p:txBody>
          <a:bodyPr spcFirstLastPara="1" wrap="square" lIns="121900" tIns="121900" rIns="121900" bIns="121900" anchor="t" anchorCtr="0">
            <a:noAutofit/>
          </a:bodyPr>
          <a:lstStyle/>
          <a:p>
            <a:r>
              <a:rPr lang="en" sz="3200" b="1"/>
              <a:t>Time Series Analysis</a:t>
            </a:r>
            <a:endParaRPr sz="3200" b="1"/>
          </a:p>
        </p:txBody>
      </p:sp>
      <p:sp>
        <p:nvSpPr>
          <p:cNvPr id="2" name="Footer Placeholder 1">
            <a:extLst>
              <a:ext uri="{FF2B5EF4-FFF2-40B4-BE49-F238E27FC236}">
                <a16:creationId xmlns:a16="http://schemas.microsoft.com/office/drawing/2014/main" id="{9E7D47B7-D43E-4D08-AA00-175AF8ED29A7}"/>
              </a:ext>
            </a:extLst>
          </p:cNvPr>
          <p:cNvSpPr>
            <a:spLocks noGrp="1"/>
          </p:cNvSpPr>
          <p:nvPr>
            <p:ph type="ftr" idx="1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sp>
        <p:nvSpPr>
          <p:cNvPr id="211" name="Google Shape;211;p26"/>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2" name="Google Shape;212;p26"/>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Score in Foundation of Data Science </a:t>
            </a:r>
            <a:endParaRPr sz="3200" b="1"/>
          </a:p>
        </p:txBody>
      </p:sp>
      <p:graphicFrame>
        <p:nvGraphicFramePr>
          <p:cNvPr id="213" name="Google Shape;213;p26"/>
          <p:cNvGraphicFramePr/>
          <p:nvPr/>
        </p:nvGraphicFramePr>
        <p:xfrm>
          <a:off x="291000" y="2441051"/>
          <a:ext cx="5805000" cy="3229701"/>
        </p:xfrm>
        <a:graphic>
          <a:graphicData uri="http://schemas.openxmlformats.org/drawingml/2006/table">
            <a:tbl>
              <a:tblPr>
                <a:noFill/>
              </a:tblPr>
              <a:tblGrid>
                <a:gridCol w="798467">
                  <a:extLst>
                    <a:ext uri="{9D8B030D-6E8A-4147-A177-3AD203B41FA5}">
                      <a16:colId xmlns:a16="http://schemas.microsoft.com/office/drawing/2014/main" val="20000"/>
                    </a:ext>
                  </a:extLst>
                </a:gridCol>
                <a:gridCol w="1184433">
                  <a:extLst>
                    <a:ext uri="{9D8B030D-6E8A-4147-A177-3AD203B41FA5}">
                      <a16:colId xmlns:a16="http://schemas.microsoft.com/office/drawing/2014/main" val="20001"/>
                    </a:ext>
                  </a:extLst>
                </a:gridCol>
                <a:gridCol w="1366433">
                  <a:extLst>
                    <a:ext uri="{9D8B030D-6E8A-4147-A177-3AD203B41FA5}">
                      <a16:colId xmlns:a16="http://schemas.microsoft.com/office/drawing/2014/main" val="20002"/>
                    </a:ext>
                  </a:extLst>
                </a:gridCol>
                <a:gridCol w="1058700">
                  <a:extLst>
                    <a:ext uri="{9D8B030D-6E8A-4147-A177-3AD203B41FA5}">
                      <a16:colId xmlns:a16="http://schemas.microsoft.com/office/drawing/2014/main" val="20003"/>
                    </a:ext>
                  </a:extLst>
                </a:gridCol>
                <a:gridCol w="1396967">
                  <a:extLst>
                    <a:ext uri="{9D8B030D-6E8A-4147-A177-3AD203B41FA5}">
                      <a16:colId xmlns:a16="http://schemas.microsoft.com/office/drawing/2014/main" val="20004"/>
                    </a:ext>
                  </a:extLst>
                </a:gridCol>
              </a:tblGrid>
              <a:tr h="1076567">
                <a:tc>
                  <a:txBody>
                    <a:bodyPr/>
                    <a:lstStyle/>
                    <a:p>
                      <a:pPr marL="0" lvl="0" indent="0" algn="l" rtl="0">
                        <a:spcBef>
                          <a:spcPts val="0"/>
                        </a:spcBef>
                        <a:spcAft>
                          <a:spcPts val="0"/>
                        </a:spcAft>
                        <a:buNone/>
                      </a:pPr>
                      <a:r>
                        <a:rPr lang="en" sz="2400" b="1"/>
                        <a:t>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Name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Gender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GRE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Coding</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Emily Wang</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F</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James Bond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M</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4" name="Google Shape;214;p26"/>
          <p:cNvSpPr/>
          <p:nvPr/>
        </p:nvSpPr>
        <p:spPr>
          <a:xfrm>
            <a:off x="2286000" y="2246923"/>
            <a:ext cx="1354400" cy="36144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5" name="Google Shape;215;p26"/>
          <p:cNvSpPr txBox="1"/>
          <p:nvPr/>
        </p:nvSpPr>
        <p:spPr>
          <a:xfrm>
            <a:off x="6829000" y="2441067"/>
            <a:ext cx="1564400" cy="1068400"/>
          </a:xfrm>
          <a:prstGeom prst="rect">
            <a:avLst/>
          </a:prstGeom>
          <a:noFill/>
          <a:ln>
            <a:noFill/>
          </a:ln>
        </p:spPr>
        <p:txBody>
          <a:bodyPr spcFirstLastPara="1" wrap="square" lIns="121900" tIns="121900" rIns="121900" bIns="121900" anchor="t" anchorCtr="0">
            <a:noAutofit/>
          </a:bodyPr>
          <a:lstStyle/>
          <a:p>
            <a:r>
              <a:rPr lang="en" sz="4800">
                <a:solidFill>
                  <a:srgbClr val="CC0000"/>
                </a:solidFill>
              </a:rPr>
              <a:t>Bias</a:t>
            </a:r>
            <a:endParaRPr sz="4800">
              <a:solidFill>
                <a:srgbClr val="CC0000"/>
              </a:solidFill>
            </a:endParaRPr>
          </a:p>
        </p:txBody>
      </p:sp>
      <p:sp>
        <p:nvSpPr>
          <p:cNvPr id="216" name="Google Shape;216;p26"/>
          <p:cNvSpPr txBox="1"/>
          <p:nvPr/>
        </p:nvSpPr>
        <p:spPr>
          <a:xfrm>
            <a:off x="6235400" y="2441067"/>
            <a:ext cx="3471600" cy="1068400"/>
          </a:xfrm>
          <a:prstGeom prst="rect">
            <a:avLst/>
          </a:prstGeom>
          <a:noFill/>
          <a:ln>
            <a:noFill/>
          </a:ln>
        </p:spPr>
        <p:txBody>
          <a:bodyPr spcFirstLastPara="1" wrap="square" lIns="121900" tIns="121900" rIns="121900" bIns="121900" anchor="t" anchorCtr="0">
            <a:noAutofit/>
          </a:bodyPr>
          <a:lstStyle/>
          <a:p>
            <a:r>
              <a:rPr lang="en" sz="4800" dirty="0">
                <a:solidFill>
                  <a:srgbClr val="CC0000"/>
                </a:solidFill>
              </a:rPr>
              <a:t>Problem?</a:t>
            </a:r>
            <a:endParaRPr sz="4800" dirty="0">
              <a:solidFill>
                <a:srgbClr val="CC0000"/>
              </a:solidFill>
            </a:endParaRPr>
          </a:p>
        </p:txBody>
      </p:sp>
      <p:sp>
        <p:nvSpPr>
          <p:cNvPr id="2" name="Footer Placeholder 1">
            <a:extLst>
              <a:ext uri="{FF2B5EF4-FFF2-40B4-BE49-F238E27FC236}">
                <a16:creationId xmlns:a16="http://schemas.microsoft.com/office/drawing/2014/main" id="{C93C7AA2-580D-4C0F-AD3A-02094072B2E1}"/>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1000"/>
                                        <p:tgtEl>
                                          <p:spTgt spid="215"/>
                                        </p:tgtEl>
                                      </p:cBhvr>
                                    </p:animEffect>
                                  </p:childTnLst>
                                </p:cTn>
                              </p:par>
                              <p:par>
                                <p:cTn id="13" presetID="10" presetClass="entr" presetSubtype="0" fill="hold" nodeType="withEffect">
                                  <p:stCondLst>
                                    <p:cond delay="0"/>
                                  </p:stCondLst>
                                  <p:childTnLst>
                                    <p:set>
                                      <p:cBhvr>
                                        <p:cTn id="14" dur="1" fill="hold">
                                          <p:stCondLst>
                                            <p:cond delay="0"/>
                                          </p:stCondLst>
                                        </p:cTn>
                                        <p:tgtEl>
                                          <p:spTgt spid="214"/>
                                        </p:tgtEl>
                                        <p:attrNameLst>
                                          <p:attrName>style.visibility</p:attrName>
                                        </p:attrNameLst>
                                      </p:cBhvr>
                                      <p:to>
                                        <p:strVal val="visible"/>
                                      </p:to>
                                    </p:set>
                                    <p:animEffect transition="in" filter="fade">
                                      <p:cBhvr>
                                        <p:cTn id="15" dur="1000"/>
                                        <p:tgtEl>
                                          <p:spTgt spid="214"/>
                                        </p:tgtEl>
                                      </p:cBhvr>
                                    </p:animEffect>
                                  </p:childTnLst>
                                </p:cTn>
                              </p:par>
                              <p:par>
                                <p:cTn id="16" presetID="10" presetClass="exit" presetSubtype="0" fill="hold" nodeType="withEffect">
                                  <p:stCondLst>
                                    <p:cond delay="0"/>
                                  </p:stCondLst>
                                  <p:childTnLst>
                                    <p:animEffect transition="out" filter="fade">
                                      <p:cBhvr>
                                        <p:cTn id="17" dur="1000"/>
                                        <p:tgtEl>
                                          <p:spTgt spid="216"/>
                                        </p:tgtEl>
                                      </p:cBhvr>
                                    </p:animEffect>
                                    <p:set>
                                      <p:cBhvr>
                                        <p:cTn id="18" dur="1" fill="hold">
                                          <p:stCondLst>
                                            <p:cond delay="1000"/>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22" name="Google Shape;222;p2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20A684C6-99F3-4916-AF4D-302AD088087C}"/>
              </a:ext>
            </a:extLst>
          </p:cNvPr>
          <p:cNvSpPr>
            <a:spLocks noGrp="1"/>
          </p:cNvSpPr>
          <p:nvPr>
            <p:ph type="ftr" idx="11"/>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Introduction</a:t>
            </a:r>
            <a:endParaRPr sz="4400" b="1" dirty="0"/>
          </a:p>
        </p:txBody>
      </p:sp>
      <p:sp>
        <p:nvSpPr>
          <p:cNvPr id="96" name="Google Shape;96;p14"/>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Ph.D. in Computer Science, Rensselaer Polytechnic Institute</a:t>
            </a:r>
          </a:p>
          <a:p>
            <a:pPr marL="444498" indent="-342900">
              <a:buSzPts val="2400"/>
              <a:buFont typeface="Arial" panose="020B0604020202020204" pitchFamily="34" charset="0"/>
              <a:buChar char="•"/>
            </a:pPr>
            <a:r>
              <a:rPr lang="en-US" dirty="0"/>
              <a:t>M.S. in Computer Science, University of Cincinnati</a:t>
            </a:r>
          </a:p>
          <a:p>
            <a:pPr marL="444498" indent="-342900">
              <a:buSzPts val="2400"/>
              <a:buFont typeface="Arial" panose="020B0604020202020204" pitchFamily="34" charset="0"/>
              <a:buChar char="•"/>
            </a:pPr>
            <a:r>
              <a:rPr lang="en-US" dirty="0"/>
              <a:t>B.I.T. , Delhi University, India</a:t>
            </a:r>
          </a:p>
          <a:p>
            <a:pPr marL="444498" indent="-342900">
              <a:buSzPts val="2400"/>
              <a:buFont typeface="Arial" panose="020B0604020202020204" pitchFamily="34" charset="0"/>
              <a:buChar char="•"/>
            </a:pPr>
            <a:r>
              <a:rPr lang="en-US" dirty="0"/>
              <a:t>Worked at GE Global Research, Verizon</a:t>
            </a:r>
          </a:p>
          <a:p>
            <a:pPr marL="444498" indent="-342900">
              <a:buSzPts val="2400"/>
              <a:buFont typeface="Arial" panose="020B0604020202020204" pitchFamily="34" charset="0"/>
              <a:buChar char="•"/>
            </a:pPr>
            <a:r>
              <a:rPr lang="en-US" dirty="0"/>
              <a:t>Interned at Yahoo, IBM Zurich, BBN Raytheon</a:t>
            </a:r>
          </a:p>
          <a:p>
            <a:pPr marL="444498" indent="-342900">
              <a:buSzPts val="2400"/>
              <a:buFont typeface="Arial" panose="020B0604020202020204" pitchFamily="34" charset="0"/>
              <a:buChar char="•"/>
            </a:pPr>
            <a:endParaRPr lang="en-US" dirty="0"/>
          </a:p>
          <a:p>
            <a:pPr marL="444498" indent="-342900">
              <a:buSzPts val="2400"/>
              <a:buFont typeface="Arial" panose="020B0604020202020204" pitchFamily="34" charset="0"/>
              <a:buChar char="•"/>
            </a:pPr>
            <a:r>
              <a:rPr lang="en-US" dirty="0"/>
              <a:t>Research Interest - Machine learning, Graphs, Security &amp; Privacy, Autonomous Vehicles, Enterprise networks, healthcare systems			</a:t>
            </a:r>
            <a:endParaRPr dirty="0"/>
          </a:p>
          <a:p>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28" name="Google Shape;228;p28"/>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29" name="Google Shape;229;p28"/>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30" name="Google Shape;230;p28"/>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31" name="Google Shape;231;p28"/>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32" name="Google Shape;232;p28"/>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33" name="Google Shape;233;p28"/>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34" name="Google Shape;234;p28"/>
          <p:cNvPicPr preferRelativeResize="0"/>
          <p:nvPr/>
        </p:nvPicPr>
        <p:blipFill>
          <a:blip r:embed="rId8">
            <a:alphaModFix/>
          </a:blip>
          <a:stretch>
            <a:fillRect/>
          </a:stretch>
        </p:blipFill>
        <p:spPr>
          <a:xfrm>
            <a:off x="6499687" y="2543973"/>
            <a:ext cx="1787552" cy="1200400"/>
          </a:xfrm>
          <a:prstGeom prst="rect">
            <a:avLst/>
          </a:prstGeom>
          <a:noFill/>
          <a:ln>
            <a:noFill/>
          </a:ln>
        </p:spPr>
      </p:pic>
      <p:grpSp>
        <p:nvGrpSpPr>
          <p:cNvPr id="235" name="Google Shape;235;p28"/>
          <p:cNvGrpSpPr/>
          <p:nvPr/>
        </p:nvGrpSpPr>
        <p:grpSpPr>
          <a:xfrm>
            <a:off x="3965667" y="2310634"/>
            <a:ext cx="4604800" cy="2671033"/>
            <a:chOff x="2974250" y="1732975"/>
            <a:chExt cx="3453600" cy="2003275"/>
          </a:xfrm>
        </p:grpSpPr>
        <p:cxnSp>
          <p:nvCxnSpPr>
            <p:cNvPr id="236" name="Google Shape;236;p28"/>
            <p:cNvCxnSpPr/>
            <p:nvPr/>
          </p:nvCxnSpPr>
          <p:spPr>
            <a:xfrm>
              <a:off x="2974250" y="1745225"/>
              <a:ext cx="3453600" cy="0"/>
            </a:xfrm>
            <a:prstGeom prst="straightConnector1">
              <a:avLst/>
            </a:prstGeom>
            <a:noFill/>
            <a:ln w="28575" cap="flat" cmpd="sng">
              <a:solidFill>
                <a:schemeClr val="dk2"/>
              </a:solidFill>
              <a:prstDash val="solid"/>
              <a:round/>
              <a:headEnd type="none" w="med" len="med"/>
              <a:tailEnd type="none" w="med" len="med"/>
            </a:ln>
          </p:spPr>
        </p:cxnSp>
        <p:cxnSp>
          <p:nvCxnSpPr>
            <p:cNvPr id="237" name="Google Shape;237;p28"/>
            <p:cNvCxnSpPr/>
            <p:nvPr/>
          </p:nvCxnSpPr>
          <p:spPr>
            <a:xfrm rot="10800000">
              <a:off x="6415550" y="1745150"/>
              <a:ext cx="0" cy="1991100"/>
            </a:xfrm>
            <a:prstGeom prst="straightConnector1">
              <a:avLst/>
            </a:prstGeom>
            <a:noFill/>
            <a:ln w="28575" cap="flat" cmpd="sng">
              <a:solidFill>
                <a:schemeClr val="dk2"/>
              </a:solidFill>
              <a:prstDash val="solid"/>
              <a:round/>
              <a:headEnd type="none" w="med" len="med"/>
              <a:tailEnd type="none" w="med" len="med"/>
            </a:ln>
          </p:spPr>
        </p:cxnSp>
        <p:cxnSp>
          <p:nvCxnSpPr>
            <p:cNvPr id="238" name="Google Shape;238;p28"/>
            <p:cNvCxnSpPr/>
            <p:nvPr/>
          </p:nvCxnSpPr>
          <p:spPr>
            <a:xfrm rot="10800000">
              <a:off x="2974250" y="1732975"/>
              <a:ext cx="0" cy="1081500"/>
            </a:xfrm>
            <a:prstGeom prst="straightConnector1">
              <a:avLst/>
            </a:prstGeom>
            <a:noFill/>
            <a:ln w="28575" cap="flat" cmpd="sng">
              <a:solidFill>
                <a:schemeClr val="dk2"/>
              </a:solidFill>
              <a:prstDash val="solid"/>
              <a:round/>
              <a:headEnd type="none" w="med" len="med"/>
              <a:tailEnd type="none" w="med" len="med"/>
            </a:ln>
          </p:spPr>
        </p:cxnSp>
        <p:cxnSp>
          <p:nvCxnSpPr>
            <p:cNvPr id="239" name="Google Shape;239;p28"/>
            <p:cNvCxnSpPr/>
            <p:nvPr/>
          </p:nvCxnSpPr>
          <p:spPr>
            <a:xfrm rot="10800000">
              <a:off x="2986425" y="2802175"/>
              <a:ext cx="1671600" cy="0"/>
            </a:xfrm>
            <a:prstGeom prst="straightConnector1">
              <a:avLst/>
            </a:prstGeom>
            <a:noFill/>
            <a:ln w="28575" cap="flat" cmpd="sng">
              <a:solidFill>
                <a:schemeClr val="dk2"/>
              </a:solidFill>
              <a:prstDash val="solid"/>
              <a:round/>
              <a:headEnd type="none" w="med" len="med"/>
              <a:tailEnd type="none" w="med" len="med"/>
            </a:ln>
          </p:spPr>
        </p:cxnSp>
        <p:cxnSp>
          <p:nvCxnSpPr>
            <p:cNvPr id="240" name="Google Shape;240;p28"/>
            <p:cNvCxnSpPr/>
            <p:nvPr/>
          </p:nvCxnSpPr>
          <p:spPr>
            <a:xfrm>
              <a:off x="4645750" y="2802200"/>
              <a:ext cx="0" cy="921900"/>
            </a:xfrm>
            <a:prstGeom prst="straightConnector1">
              <a:avLst/>
            </a:prstGeom>
            <a:noFill/>
            <a:ln w="28575" cap="flat" cmpd="sng">
              <a:solidFill>
                <a:schemeClr val="dk2"/>
              </a:solidFill>
              <a:prstDash val="solid"/>
              <a:round/>
              <a:headEnd type="none" w="med" len="med"/>
              <a:tailEnd type="none" w="med" len="med"/>
            </a:ln>
          </p:spPr>
        </p:cxnSp>
        <p:cxnSp>
          <p:nvCxnSpPr>
            <p:cNvPr id="241" name="Google Shape;241;p28"/>
            <p:cNvCxnSpPr/>
            <p:nvPr/>
          </p:nvCxnSpPr>
          <p:spPr>
            <a:xfrm>
              <a:off x="4645750" y="3711675"/>
              <a:ext cx="1782000" cy="0"/>
            </a:xfrm>
            <a:prstGeom prst="straightConnector1">
              <a:avLst/>
            </a:prstGeom>
            <a:noFill/>
            <a:ln w="28575" cap="flat" cmpd="sng">
              <a:solidFill>
                <a:schemeClr val="dk2"/>
              </a:solidFill>
              <a:prstDash val="solid"/>
              <a:round/>
              <a:headEnd type="none" w="med" len="med"/>
              <a:tailEnd type="none" w="med" len="med"/>
            </a:ln>
          </p:spPr>
        </p:cxnSp>
      </p:grpSp>
      <p:sp>
        <p:nvSpPr>
          <p:cNvPr id="2" name="Footer Placeholder 1">
            <a:extLst>
              <a:ext uri="{FF2B5EF4-FFF2-40B4-BE49-F238E27FC236}">
                <a16:creationId xmlns:a16="http://schemas.microsoft.com/office/drawing/2014/main" id="{F9D82AB9-B815-4D36-827F-3C28B113C0E5}"/>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47" name="Google Shape;247;p29"/>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48" name="Google Shape;248;p29"/>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49" name="Google Shape;249;p29"/>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50" name="Google Shape;250;p29"/>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51" name="Google Shape;251;p29"/>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52" name="Google Shape;252;p29"/>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53" name="Google Shape;253;p29"/>
          <p:cNvPicPr preferRelativeResize="0"/>
          <p:nvPr/>
        </p:nvPicPr>
        <p:blipFill>
          <a:blip r:embed="rId8">
            <a:alphaModFix/>
          </a:blip>
          <a:stretch>
            <a:fillRect/>
          </a:stretch>
        </p:blipFill>
        <p:spPr>
          <a:xfrm>
            <a:off x="6499687" y="2543973"/>
            <a:ext cx="1787552" cy="1200400"/>
          </a:xfrm>
          <a:prstGeom prst="rect">
            <a:avLst/>
          </a:prstGeom>
          <a:noFill/>
          <a:ln>
            <a:noFill/>
          </a:ln>
        </p:spPr>
      </p:pic>
      <p:sp>
        <p:nvSpPr>
          <p:cNvPr id="254" name="Google Shape;254;p29"/>
          <p:cNvSpPr/>
          <p:nvPr/>
        </p:nvSpPr>
        <p:spPr>
          <a:xfrm>
            <a:off x="3588767" y="3719867"/>
            <a:ext cx="5407600" cy="1333200"/>
          </a:xfrm>
          <a:prstGeom prst="rect">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1FAF5FE-94CA-4EAB-A0D7-B59231C79870}"/>
              </a:ext>
            </a:extLst>
          </p:cNvPr>
          <p:cNvSpPr>
            <a:spLocks noGrp="1"/>
          </p:cNvSpPr>
          <p:nvPr>
            <p:ph type="ftr" idx="1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(objectives)</a:t>
            </a:r>
            <a:endParaRPr/>
          </a:p>
        </p:txBody>
      </p:sp>
      <p:pic>
        <p:nvPicPr>
          <p:cNvPr id="260" name="Google Shape;260;p30"/>
          <p:cNvPicPr preferRelativeResize="0"/>
          <p:nvPr/>
        </p:nvPicPr>
        <p:blipFill>
          <a:blip r:embed="rId3">
            <a:alphaModFix/>
          </a:blip>
          <a:stretch>
            <a:fillRect/>
          </a:stretch>
        </p:blipFill>
        <p:spPr>
          <a:xfrm>
            <a:off x="1508801" y="1507414"/>
            <a:ext cx="9174399" cy="4717553"/>
          </a:xfrm>
          <a:prstGeom prst="rect">
            <a:avLst/>
          </a:prstGeom>
          <a:noFill/>
          <a:ln>
            <a:noFill/>
          </a:ln>
        </p:spPr>
      </p:pic>
      <p:sp>
        <p:nvSpPr>
          <p:cNvPr id="2" name="Footer Placeholder 1">
            <a:extLst>
              <a:ext uri="{FF2B5EF4-FFF2-40B4-BE49-F238E27FC236}">
                <a16:creationId xmlns:a16="http://schemas.microsoft.com/office/drawing/2014/main" id="{5455F2A5-E77D-41CC-9158-6E22D321A42C}"/>
              </a:ext>
            </a:extLst>
          </p:cNvPr>
          <p:cNvSpPr>
            <a:spLocks noGrp="1"/>
          </p:cNvSpPr>
          <p:nvPr>
            <p:ph type="ftr" idx="1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66" name="Google Shape;266;p31"/>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67" name="Google Shape;267;p31"/>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No</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68" name="Google Shape;268;p31"/>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Groups of users that like similar movies </a:t>
            </a:r>
            <a:endParaRPr sz="3200" b="1"/>
          </a:p>
        </p:txBody>
      </p:sp>
      <p:sp>
        <p:nvSpPr>
          <p:cNvPr id="2" name="Footer Placeholder 1">
            <a:extLst>
              <a:ext uri="{FF2B5EF4-FFF2-40B4-BE49-F238E27FC236}">
                <a16:creationId xmlns:a16="http://schemas.microsoft.com/office/drawing/2014/main" id="{34BC65A1-108D-4EC8-A99B-56F2155D5CF3}"/>
              </a:ext>
            </a:extLst>
          </p:cNvPr>
          <p:cNvSpPr>
            <a:spLocks noGrp="1"/>
          </p:cNvSpPr>
          <p:nvPr>
            <p:ph type="ftr" idx="1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p:nvPr/>
        </p:nvSpPr>
        <p:spPr>
          <a:xfrm>
            <a:off x="168033" y="2916433"/>
            <a:ext cx="4028800" cy="1934400"/>
          </a:xfrm>
          <a:prstGeom prst="rect">
            <a:avLst/>
          </a:prstGeom>
          <a:noFill/>
          <a:ln>
            <a:noFill/>
          </a:ln>
        </p:spPr>
        <p:txBody>
          <a:bodyPr spcFirstLastPara="1" wrap="square" lIns="121900" tIns="121900" rIns="121900" bIns="121900" anchor="t" anchorCtr="0">
            <a:noAutofit/>
          </a:bodyPr>
          <a:lstStyle/>
          <a:p>
            <a:r>
              <a:rPr lang="en" sz="3200"/>
              <a:t>Area soccer players earn all-state selections.</a:t>
            </a:r>
            <a:endParaRPr sz="3200"/>
          </a:p>
        </p:txBody>
      </p:sp>
      <p:sp>
        <p:nvSpPr>
          <p:cNvPr id="274" name="Google Shape;274;p32"/>
          <p:cNvSpPr/>
          <p:nvPr/>
        </p:nvSpPr>
        <p:spPr>
          <a:xfrm>
            <a:off x="4046317" y="3349417"/>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75" name="Google Shape;275;p32"/>
          <p:cNvGraphicFramePr/>
          <p:nvPr/>
        </p:nvGraphicFramePr>
        <p:xfrm>
          <a:off x="6982933" y="2807067"/>
          <a:ext cx="5101599" cy="2153134"/>
        </p:xfrm>
        <a:graphic>
          <a:graphicData uri="http://schemas.openxmlformats.org/drawingml/2006/table">
            <a:tbl>
              <a:tblPr>
                <a:noFill/>
              </a:tblPr>
              <a:tblGrid>
                <a:gridCol w="1263033">
                  <a:extLst>
                    <a:ext uri="{9D8B030D-6E8A-4147-A177-3AD203B41FA5}">
                      <a16:colId xmlns:a16="http://schemas.microsoft.com/office/drawing/2014/main" val="20000"/>
                    </a:ext>
                  </a:extLst>
                </a:gridCol>
                <a:gridCol w="1378700">
                  <a:extLst>
                    <a:ext uri="{9D8B030D-6E8A-4147-A177-3AD203B41FA5}">
                      <a16:colId xmlns:a16="http://schemas.microsoft.com/office/drawing/2014/main" val="20001"/>
                    </a:ext>
                  </a:extLst>
                </a:gridCol>
                <a:gridCol w="1186533">
                  <a:extLst>
                    <a:ext uri="{9D8B030D-6E8A-4147-A177-3AD203B41FA5}">
                      <a16:colId xmlns:a16="http://schemas.microsoft.com/office/drawing/2014/main" val="20002"/>
                    </a:ext>
                  </a:extLst>
                </a:gridCol>
                <a:gridCol w="1273333">
                  <a:extLst>
                    <a:ext uri="{9D8B030D-6E8A-4147-A177-3AD203B41FA5}">
                      <a16:colId xmlns:a16="http://schemas.microsoft.com/office/drawing/2014/main" val="20003"/>
                    </a:ext>
                  </a:extLst>
                </a:gridCol>
              </a:tblGrid>
              <a:tr h="1076567">
                <a:tc>
                  <a:txBody>
                    <a:bodyPr/>
                    <a:lstStyle/>
                    <a:p>
                      <a:pPr marL="0" lvl="0" indent="0" algn="ctr" rtl="0">
                        <a:spcBef>
                          <a:spcPts val="0"/>
                        </a:spcBef>
                        <a:spcAft>
                          <a:spcPts val="0"/>
                        </a:spcAft>
                        <a:buNone/>
                      </a:pPr>
                      <a:r>
                        <a:rPr lang="en" sz="2400" b="1"/>
                        <a:t>Sports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Politics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News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Movie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ctr" rtl="0">
                        <a:spcBef>
                          <a:spcPts val="0"/>
                        </a:spcBef>
                        <a:spcAft>
                          <a:spcPts val="0"/>
                        </a:spcAft>
                        <a:buNone/>
                      </a:pPr>
                      <a:r>
                        <a:rPr lang="en" sz="2400"/>
                        <a:t>0.4</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0.18</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0.4</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6" name="Google Shape;276;p32"/>
          <p:cNvSpPr txBox="1"/>
          <p:nvPr/>
        </p:nvSpPr>
        <p:spPr>
          <a:xfrm>
            <a:off x="726267" y="1906833"/>
            <a:ext cx="5627200" cy="836800"/>
          </a:xfrm>
          <a:prstGeom prst="rect">
            <a:avLst/>
          </a:prstGeom>
          <a:noFill/>
          <a:ln>
            <a:noFill/>
          </a:ln>
        </p:spPr>
        <p:txBody>
          <a:bodyPr spcFirstLastPara="1" wrap="square" lIns="121900" tIns="121900" rIns="121900" bIns="121900" anchor="t" anchorCtr="0">
            <a:noAutofit/>
          </a:bodyPr>
          <a:lstStyle/>
          <a:p>
            <a:r>
              <a:rPr lang="en" sz="3200" b="1"/>
              <a:t>Topic Modeling</a:t>
            </a:r>
            <a:endParaRPr sz="3200" b="1"/>
          </a:p>
        </p:txBody>
      </p:sp>
      <p:sp>
        <p:nvSpPr>
          <p:cNvPr id="277" name="Google Shape;277;p3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 name="Footer Placeholder 1">
            <a:extLst>
              <a:ext uri="{FF2B5EF4-FFF2-40B4-BE49-F238E27FC236}">
                <a16:creationId xmlns:a16="http://schemas.microsoft.com/office/drawing/2014/main" id="{0504541A-C29C-4302-BCB3-4CC0087ECA45}"/>
              </a:ext>
            </a:extLst>
          </p:cNvPr>
          <p:cNvSpPr>
            <a:spLocks noGrp="1"/>
          </p:cNvSpPr>
          <p:nvPr>
            <p:ph type="ftr" idx="1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83" name="Google Shape;283;p33"/>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1FE40441-9983-4637-9CF1-B1142E276413}"/>
              </a:ext>
            </a:extLst>
          </p:cNvPr>
          <p:cNvSpPr>
            <a:spLocks noGrp="1"/>
          </p:cNvSpPr>
          <p:nvPr>
            <p:ph type="ftr" idx="1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Association Rule Learning</a:t>
            </a:r>
            <a:endParaRPr/>
          </a:p>
        </p:txBody>
      </p:sp>
      <p:sp>
        <p:nvSpPr>
          <p:cNvPr id="289" name="Google Shape;289;p34"/>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90" name="Google Shape;290;p34"/>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91" name="Google Shape;291;p34"/>
          <p:cNvSpPr txBox="1"/>
          <p:nvPr/>
        </p:nvSpPr>
        <p:spPr>
          <a:xfrm>
            <a:off x="9224733" y="2823300"/>
            <a:ext cx="2624000" cy="2058800"/>
          </a:xfrm>
          <a:prstGeom prst="rect">
            <a:avLst/>
          </a:prstGeom>
          <a:noFill/>
          <a:ln>
            <a:noFill/>
          </a:ln>
        </p:spPr>
        <p:txBody>
          <a:bodyPr spcFirstLastPara="1" wrap="square" lIns="121900" tIns="121900" rIns="121900" bIns="121900" anchor="t" anchorCtr="0">
            <a:noAutofit/>
          </a:bodyPr>
          <a:lstStyle/>
          <a:p>
            <a:r>
              <a:rPr lang="en" sz="3200" b="1"/>
              <a:t>People who watched Titanic will also watch Avatar</a:t>
            </a:r>
            <a:endParaRPr sz="3200" b="1"/>
          </a:p>
        </p:txBody>
      </p:sp>
      <p:sp>
        <p:nvSpPr>
          <p:cNvPr id="2" name="Footer Placeholder 1">
            <a:extLst>
              <a:ext uri="{FF2B5EF4-FFF2-40B4-BE49-F238E27FC236}">
                <a16:creationId xmlns:a16="http://schemas.microsoft.com/office/drawing/2014/main" id="{9B86AFE6-F015-4742-8D81-F2A72648B047}"/>
              </a:ext>
            </a:extLst>
          </p:cNvPr>
          <p:cNvSpPr>
            <a:spLocks noGrp="1"/>
          </p:cNvSpPr>
          <p:nvPr>
            <p:ph type="ftr" idx="1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97" name="Google Shape;297;p35"/>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04FA6E8D-42D1-4036-8E89-024255BD0562}"/>
              </a:ext>
            </a:extLst>
          </p:cNvPr>
          <p:cNvSpPr>
            <a:spLocks noGrp="1"/>
          </p:cNvSpPr>
          <p:nvPr>
            <p:ph type="ftr" idx="11"/>
          </p:nvPr>
        </p:nvSpPr>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Anomaly Detection</a:t>
            </a:r>
            <a:endParaRPr/>
          </a:p>
        </p:txBody>
      </p:sp>
      <p:graphicFrame>
        <p:nvGraphicFramePr>
          <p:cNvPr id="303" name="Google Shape;303;p36"/>
          <p:cNvGraphicFramePr/>
          <p:nvPr/>
        </p:nvGraphicFramePr>
        <p:xfrm>
          <a:off x="428900" y="2538751"/>
          <a:ext cx="11334199" cy="2924934"/>
        </p:xfrm>
        <a:graphic>
          <a:graphicData uri="http://schemas.openxmlformats.org/drawingml/2006/table">
            <a:tbl>
              <a:tblPr>
                <a:noFill/>
              </a:tblPr>
              <a:tblGrid>
                <a:gridCol w="1899800">
                  <a:extLst>
                    <a:ext uri="{9D8B030D-6E8A-4147-A177-3AD203B41FA5}">
                      <a16:colId xmlns:a16="http://schemas.microsoft.com/office/drawing/2014/main" val="20000"/>
                    </a:ext>
                  </a:extLst>
                </a:gridCol>
                <a:gridCol w="1886833">
                  <a:extLst>
                    <a:ext uri="{9D8B030D-6E8A-4147-A177-3AD203B41FA5}">
                      <a16:colId xmlns:a16="http://schemas.microsoft.com/office/drawing/2014/main" val="20001"/>
                    </a:ext>
                  </a:extLst>
                </a:gridCol>
                <a:gridCol w="2076833">
                  <a:extLst>
                    <a:ext uri="{9D8B030D-6E8A-4147-A177-3AD203B41FA5}">
                      <a16:colId xmlns:a16="http://schemas.microsoft.com/office/drawing/2014/main" val="20002"/>
                    </a:ext>
                  </a:extLst>
                </a:gridCol>
                <a:gridCol w="1901733">
                  <a:extLst>
                    <a:ext uri="{9D8B030D-6E8A-4147-A177-3AD203B41FA5}">
                      <a16:colId xmlns:a16="http://schemas.microsoft.com/office/drawing/2014/main" val="20003"/>
                    </a:ext>
                  </a:extLst>
                </a:gridCol>
                <a:gridCol w="1784500">
                  <a:extLst>
                    <a:ext uri="{9D8B030D-6E8A-4147-A177-3AD203B41FA5}">
                      <a16:colId xmlns:a16="http://schemas.microsoft.com/office/drawing/2014/main" val="20004"/>
                    </a:ext>
                  </a:extLst>
                </a:gridCol>
                <a:gridCol w="1784500">
                  <a:extLst>
                    <a:ext uri="{9D8B030D-6E8A-4147-A177-3AD203B41FA5}">
                      <a16:colId xmlns:a16="http://schemas.microsoft.com/office/drawing/2014/main" val="20005"/>
                    </a:ext>
                  </a:extLst>
                </a:gridCol>
              </a:tblGrid>
              <a:tr h="1462467">
                <a:tc>
                  <a:txBody>
                    <a:bodyPr/>
                    <a:lstStyle/>
                    <a:p>
                      <a:pPr marL="0" lvl="0" indent="0" algn="l" rtl="0">
                        <a:spcBef>
                          <a:spcPts val="0"/>
                        </a:spcBef>
                        <a:spcAft>
                          <a:spcPts val="0"/>
                        </a:spcAft>
                        <a:buNone/>
                      </a:pPr>
                      <a:r>
                        <a:rPr lang="en" sz="2400" b="1"/>
                        <a:t>Purchase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11/03/2019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11/13/2019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11/23/2019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12/04/2019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4624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Titanic</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Avatar</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Die Hard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Aliens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Hunter </a:t>
                      </a:r>
                      <a:endParaRPr sz="2400" b="1"/>
                    </a:p>
                    <a:p>
                      <a:pPr marL="0" lvl="0" indent="0" algn="ctr" rtl="0">
                        <a:spcBef>
                          <a:spcPts val="0"/>
                        </a:spcBef>
                        <a:spcAft>
                          <a:spcPts val="0"/>
                        </a:spcAft>
                        <a:buNone/>
                      </a:pPr>
                      <a:r>
                        <a:rPr lang="en" sz="2400" b="1"/>
                        <a:t>X</a:t>
                      </a:r>
                      <a:endParaRPr sz="2400" b="1"/>
                    </a:p>
                    <a:p>
                      <a:pPr marL="0" lvl="0" indent="0" algn="ctr" rtl="0">
                        <a:spcBef>
                          <a:spcPts val="0"/>
                        </a:spcBef>
                        <a:spcAft>
                          <a:spcPts val="0"/>
                        </a:spcAft>
                        <a:buNone/>
                      </a:pPr>
                      <a:r>
                        <a:rPr lang="en" sz="2400" b="1"/>
                        <a:t> Hunter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4" name="Google Shape;304;p36"/>
          <p:cNvSpPr/>
          <p:nvPr/>
        </p:nvSpPr>
        <p:spPr>
          <a:xfrm>
            <a:off x="9847400" y="2090600"/>
            <a:ext cx="2051600" cy="36928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9B87508-4AF9-4584-9B8D-FC07B9EB683C}"/>
              </a:ext>
            </a:extLst>
          </p:cNvPr>
          <p:cNvSpPr>
            <a:spLocks noGrp="1"/>
          </p:cNvSpPr>
          <p:nvPr>
            <p:ph type="ftr" idx="11"/>
          </p:nvPr>
        </p:nvSpPr>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310" name="Google Shape;310;p3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311" name="Google Shape;311;p37"/>
          <p:cNvSpPr txBox="1"/>
          <p:nvPr/>
        </p:nvSpPr>
        <p:spPr>
          <a:xfrm>
            <a:off x="304433" y="2446100"/>
            <a:ext cx="3202400" cy="3145600"/>
          </a:xfrm>
          <a:prstGeom prst="rect">
            <a:avLst/>
          </a:prstGeom>
          <a:noFill/>
          <a:ln>
            <a:noFill/>
          </a:ln>
        </p:spPr>
        <p:txBody>
          <a:bodyPr spcFirstLastPara="1" wrap="square" lIns="121900" tIns="121900" rIns="121900" bIns="121900" anchor="t" anchorCtr="0">
            <a:noAutofit/>
          </a:bodyPr>
          <a:lstStyle/>
          <a:p>
            <a:pPr marL="609585" indent="-457189">
              <a:buSzPts val="1800"/>
              <a:buChar char="●"/>
            </a:pPr>
            <a:r>
              <a:rPr lang="en"/>
              <a:t>Credit card fraud detection</a:t>
            </a:r>
            <a:endParaRPr/>
          </a:p>
          <a:p>
            <a:pPr marL="609585" indent="-457189">
              <a:buSzPts val="1800"/>
              <a:buChar char="●"/>
            </a:pPr>
            <a:r>
              <a:rPr lang="en"/>
              <a:t>Co-fail test cases</a:t>
            </a:r>
            <a:endParaRPr/>
          </a:p>
          <a:p>
            <a:pPr marL="609585" indent="-457189">
              <a:buSzPts val="1800"/>
              <a:buChar char="●"/>
            </a:pPr>
            <a:r>
              <a:rPr lang="en"/>
              <a:t>Weather forecast</a:t>
            </a:r>
            <a:endParaRPr/>
          </a:p>
          <a:p>
            <a:pPr marL="609585" indent="-457189">
              <a:buSzPts val="1800"/>
              <a:buChar char="●"/>
            </a:pPr>
            <a:r>
              <a:rPr lang="en">
                <a:solidFill>
                  <a:schemeClr val="dk1"/>
                </a:solidFill>
              </a:rPr>
              <a:t>Community detection on social networks</a:t>
            </a:r>
            <a:endParaRPr/>
          </a:p>
        </p:txBody>
      </p:sp>
      <p:sp>
        <p:nvSpPr>
          <p:cNvPr id="2" name="Footer Placeholder 1">
            <a:extLst>
              <a:ext uri="{FF2B5EF4-FFF2-40B4-BE49-F238E27FC236}">
                <a16:creationId xmlns:a16="http://schemas.microsoft.com/office/drawing/2014/main" id="{CF012A04-1638-4D3F-A873-B20FF6539DD3}"/>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animEffect transition="in" filter="fade">
                                      <p:cBhvr>
                                        <p:cTn id="7" dur="1000"/>
                                        <p:tgtEl>
                                          <p:spTgt spid="3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xEl>
                                              <p:pRg st="1" end="1"/>
                                            </p:txEl>
                                          </p:spTgt>
                                        </p:tgtEl>
                                        <p:attrNameLst>
                                          <p:attrName>style.visibility</p:attrName>
                                        </p:attrNameLst>
                                      </p:cBhvr>
                                      <p:to>
                                        <p:strVal val="visible"/>
                                      </p:to>
                                    </p:set>
                                    <p:animEffect transition="in" filter="fade">
                                      <p:cBhvr>
                                        <p:cTn id="12" dur="1000"/>
                                        <p:tgtEl>
                                          <p:spTgt spid="3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1">
                                            <p:txEl>
                                              <p:pRg st="2" end="2"/>
                                            </p:txEl>
                                          </p:spTgt>
                                        </p:tgtEl>
                                        <p:attrNameLst>
                                          <p:attrName>style.visibility</p:attrName>
                                        </p:attrNameLst>
                                      </p:cBhvr>
                                      <p:to>
                                        <p:strVal val="visible"/>
                                      </p:to>
                                    </p:set>
                                    <p:animEffect transition="in" filter="fade">
                                      <p:cBhvr>
                                        <p:cTn id="17" dur="1000"/>
                                        <p:tgtEl>
                                          <p:spTgt spid="3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1">
                                            <p:txEl>
                                              <p:pRg st="3" end="3"/>
                                            </p:txEl>
                                          </p:spTgt>
                                        </p:tgtEl>
                                        <p:attrNameLst>
                                          <p:attrName>style.visibility</p:attrName>
                                        </p:attrNameLst>
                                      </p:cBhvr>
                                      <p:to>
                                        <p:strVal val="visible"/>
                                      </p:to>
                                    </p:set>
                                    <p:animEffect transition="in" filter="fade">
                                      <p:cBhvr>
                                        <p:cTn id="22" dur="1000"/>
                                        <p:tgtEl>
                                          <p:spTgt spid="3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endParaRPr sz="3200" dirty="0"/>
          </a:p>
        </p:txBody>
      </p:sp>
    </p:spTree>
    <p:extLst>
      <p:ext uri="{BB962C8B-B14F-4D97-AF65-F5344CB8AC3E}">
        <p14:creationId xmlns:p14="http://schemas.microsoft.com/office/powerpoint/2010/main" val="13360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US" dirty="0"/>
              <a:t>Preparation for Assignment and Project</a:t>
            </a:r>
            <a:endParaRPr dirty="0"/>
          </a:p>
        </p:txBody>
      </p:sp>
      <p:sp>
        <p:nvSpPr>
          <p:cNvPr id="317" name="Google Shape;317;p38"/>
          <p:cNvSpPr txBox="1"/>
          <p:nvPr/>
        </p:nvSpPr>
        <p:spPr>
          <a:xfrm>
            <a:off x="704302" y="1837247"/>
            <a:ext cx="10333200" cy="1332800"/>
          </a:xfrm>
          <a:prstGeom prst="rect">
            <a:avLst/>
          </a:prstGeom>
          <a:noFill/>
          <a:ln>
            <a:noFill/>
          </a:ln>
        </p:spPr>
        <p:txBody>
          <a:bodyPr spcFirstLastPara="1" wrap="square" lIns="121900" tIns="121900" rIns="121900" bIns="121900" anchor="t" anchorCtr="0">
            <a:noAutofit/>
          </a:bodyPr>
          <a:lstStyle/>
          <a:p>
            <a:pPr marL="514350" indent="-514350">
              <a:buFont typeface="+mj-lt"/>
              <a:buAutoNum type="arabicPeriod"/>
            </a:pPr>
            <a:r>
              <a:rPr lang="en-US" sz="3200" dirty="0"/>
              <a:t>Create GitHub account</a:t>
            </a:r>
          </a:p>
          <a:p>
            <a:pPr marL="514350" indent="-514350">
              <a:buFont typeface="+mj-lt"/>
              <a:buAutoNum type="arabicPeriod"/>
            </a:pPr>
            <a:r>
              <a:rPr lang="en-US" sz="3200" dirty="0"/>
              <a:t>Fork : </a:t>
            </a:r>
            <a:r>
              <a:rPr lang="en-US" sz="3200" dirty="0">
                <a:hlinkClick r:id="rId3"/>
              </a:rPr>
              <a:t>https://github.com/aiforsec/RIT-DSCI-633-FDS</a:t>
            </a:r>
            <a:endParaRPr lang="en-US" sz="3200" dirty="0"/>
          </a:p>
          <a:p>
            <a:pPr marL="514350" indent="-514350">
              <a:buFont typeface="+mj-lt"/>
              <a:buAutoNum type="arabicPeriod"/>
            </a:pPr>
            <a:r>
              <a:rPr lang="en-US" sz="3200" dirty="0"/>
              <a:t>Add your GitHub username in this </a:t>
            </a:r>
            <a:r>
              <a:rPr lang="en-US" sz="3200" dirty="0">
                <a:hlinkClick r:id="rId4"/>
              </a:rPr>
              <a:t>spreadsheet</a:t>
            </a:r>
            <a:endParaRPr lang="en-US" sz="1800" dirty="0"/>
          </a:p>
          <a:p>
            <a:r>
              <a:rPr lang="en-US" sz="3200" dirty="0"/>
              <a:t>4. Add Instructor (</a:t>
            </a:r>
            <a:r>
              <a:rPr lang="en-US" sz="3200" dirty="0" err="1"/>
              <a:t>aiforsec</a:t>
            </a:r>
            <a:r>
              <a:rPr lang="en-US" sz="3200" dirty="0"/>
              <a:t>) and Tas (TBD) as collaborators to your forked repository.</a:t>
            </a:r>
          </a:p>
          <a:p>
            <a:pPr marL="1123935" lvl="1" indent="-514350">
              <a:buFont typeface="Arial" panose="020B0604020202020204" pitchFamily="34" charset="0"/>
              <a:buChar char="•"/>
            </a:pPr>
            <a:r>
              <a:rPr lang="en-US" sz="3200" dirty="0"/>
              <a:t>Steps to add a collaborator - </a:t>
            </a:r>
            <a:r>
              <a:rPr lang="en-US" sz="3200" dirty="0">
                <a:hlinkClick r:id="rId5"/>
              </a:rPr>
              <a:t>link</a:t>
            </a:r>
            <a:endParaRPr sz="3200" dirty="0"/>
          </a:p>
        </p:txBody>
      </p:sp>
      <p:sp>
        <p:nvSpPr>
          <p:cNvPr id="2" name="Footer Placeholder 1">
            <a:extLst>
              <a:ext uri="{FF2B5EF4-FFF2-40B4-BE49-F238E27FC236}">
                <a16:creationId xmlns:a16="http://schemas.microsoft.com/office/drawing/2014/main" id="{39F2E238-ED6E-4FA6-A32E-F5192AD3AA24}"/>
              </a:ext>
            </a:extLst>
          </p:cNvPr>
          <p:cNvSpPr>
            <a:spLocks noGrp="1"/>
          </p:cNvSpPr>
          <p:nvPr>
            <p:ph type="ftr" idx="11"/>
          </p:nvPr>
        </p:nvSpPr>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EF9D8-F9CF-4472-9C2F-EC46482A8261}"/>
              </a:ext>
            </a:extLst>
          </p:cNvPr>
          <p:cNvSpPr>
            <a:spLocks noGrp="1"/>
          </p:cNvSpPr>
          <p:nvPr>
            <p:ph type="body" idx="1"/>
          </p:nvPr>
        </p:nvSpPr>
        <p:spPr/>
        <p:txBody>
          <a:bodyPr/>
          <a:lstStyle/>
          <a:p>
            <a:pPr marL="101598" indent="0" algn="ctr">
              <a:buNone/>
            </a:pPr>
            <a:r>
              <a:rPr lang="en-US" b="1" dirty="0"/>
              <a:t>Questions</a:t>
            </a:r>
          </a:p>
        </p:txBody>
      </p:sp>
    </p:spTree>
    <p:extLst>
      <p:ext uri="{BB962C8B-B14F-4D97-AF65-F5344CB8AC3E}">
        <p14:creationId xmlns:p14="http://schemas.microsoft.com/office/powerpoint/2010/main" val="188479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44DC7B-FE53-4591-9C67-20F9E9D18214}"/>
              </a:ext>
            </a:extLst>
          </p:cNvPr>
          <p:cNvSpPr>
            <a:spLocks noGrp="1"/>
          </p:cNvSpPr>
          <p:nvPr>
            <p:ph sz="quarter" idx="15"/>
          </p:nvPr>
        </p:nvSpPr>
        <p:spPr>
          <a:xfrm>
            <a:off x="6584577" y="877141"/>
            <a:ext cx="4636247" cy="3523177"/>
          </a:xfrm>
        </p:spPr>
        <p:txBody>
          <a:bodyPr/>
          <a:lstStyle/>
          <a:p>
            <a:r>
              <a:rPr lang="en-US" i="0" dirty="0"/>
              <a:t>Online Class</a:t>
            </a:r>
          </a:p>
          <a:p>
            <a:endParaRPr lang="en-US" i="0" dirty="0"/>
          </a:p>
          <a:p>
            <a:pPr marL="571500" indent="-571500" algn="l">
              <a:buFontTx/>
              <a:buChar char="-"/>
            </a:pPr>
            <a:r>
              <a:rPr lang="en-US" sz="2800" i="0" dirty="0"/>
              <a:t>Zoom, link shared in advance</a:t>
            </a:r>
          </a:p>
          <a:p>
            <a:pPr marL="571500" indent="-571500" algn="l">
              <a:buFontTx/>
              <a:buChar char="-"/>
            </a:pPr>
            <a:r>
              <a:rPr lang="en-US" sz="2800" i="0" dirty="0"/>
              <a:t>Class Recording will be shared</a:t>
            </a:r>
          </a:p>
          <a:p>
            <a:pPr marL="571500" indent="-571500" algn="l">
              <a:buFontTx/>
              <a:buChar char="-"/>
            </a:pPr>
            <a:r>
              <a:rPr lang="en-US" sz="2800" i="0" dirty="0"/>
              <a:t>Participation noted</a:t>
            </a:r>
            <a:endParaRPr lang="en-US" i="0" dirty="0"/>
          </a:p>
        </p:txBody>
      </p:sp>
      <p:sp>
        <p:nvSpPr>
          <p:cNvPr id="4" name="Content Placeholder 3">
            <a:extLst>
              <a:ext uri="{FF2B5EF4-FFF2-40B4-BE49-F238E27FC236}">
                <a16:creationId xmlns:a16="http://schemas.microsoft.com/office/drawing/2014/main" id="{7DD101A7-B404-409C-8CB2-8CDC3B05DD5B}"/>
              </a:ext>
            </a:extLst>
          </p:cNvPr>
          <p:cNvSpPr>
            <a:spLocks noGrp="1"/>
          </p:cNvSpPr>
          <p:nvPr>
            <p:ph sz="quarter" idx="16"/>
          </p:nvPr>
        </p:nvSpPr>
        <p:spPr>
          <a:xfrm>
            <a:off x="1187823" y="863428"/>
            <a:ext cx="4696509" cy="3523377"/>
          </a:xfrm>
        </p:spPr>
        <p:txBody>
          <a:bodyPr/>
          <a:lstStyle/>
          <a:p>
            <a:r>
              <a:rPr lang="en-US" i="0" dirty="0"/>
              <a:t>In-person Class</a:t>
            </a:r>
          </a:p>
          <a:p>
            <a:endParaRPr lang="en-US" i="0" dirty="0"/>
          </a:p>
          <a:p>
            <a:pPr marL="571500" indent="-571500" algn="l">
              <a:buFontTx/>
              <a:buChar char="-"/>
            </a:pPr>
            <a:r>
              <a:rPr lang="en-US" sz="2800" i="0" dirty="0"/>
              <a:t>Rm SE 1650</a:t>
            </a:r>
          </a:p>
          <a:p>
            <a:pPr marL="571500" indent="-571500" algn="l">
              <a:buFontTx/>
              <a:buChar char="-"/>
            </a:pPr>
            <a:r>
              <a:rPr lang="en-US" sz="2800" i="0" dirty="0"/>
              <a:t>Not recorded</a:t>
            </a:r>
          </a:p>
          <a:p>
            <a:pPr marL="571500" indent="-571500" algn="l">
              <a:buFontTx/>
              <a:buChar char="-"/>
            </a:pPr>
            <a:r>
              <a:rPr lang="en-US" sz="2800" i="0" dirty="0"/>
              <a:t>Participation noted</a:t>
            </a:r>
            <a:endParaRPr lang="en-US" i="0" dirty="0"/>
          </a:p>
        </p:txBody>
      </p:sp>
    </p:spTree>
    <p:extLst>
      <p:ext uri="{BB962C8B-B14F-4D97-AF65-F5344CB8AC3E}">
        <p14:creationId xmlns:p14="http://schemas.microsoft.com/office/powerpoint/2010/main" val="3155891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Lecture Objective</a:t>
            </a:r>
            <a:endParaRPr sz="4400" b="1" dirty="0"/>
          </a:p>
        </p:txBody>
      </p:sp>
      <p:sp>
        <p:nvSpPr>
          <p:cNvPr id="96" name="Google Shape;96;p14"/>
          <p:cNvSpPr txBox="1"/>
          <p:nvPr/>
        </p:nvSpPr>
        <p:spPr>
          <a:xfrm>
            <a:off x="936890" y="1749025"/>
            <a:ext cx="10322782" cy="4176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3200" dirty="0"/>
              <a:t>Introduce the Course, resources, platform, people</a:t>
            </a:r>
          </a:p>
          <a:p>
            <a:pPr marL="609585" indent="-507987">
              <a:buSzPts val="2400"/>
              <a:buChar char="●"/>
            </a:pPr>
            <a:r>
              <a:rPr lang="en-US" sz="3200" dirty="0"/>
              <a:t>A very </a:t>
            </a:r>
            <a:r>
              <a:rPr lang="en-US" sz="3200" u="sng" dirty="0"/>
              <a:t>gentle</a:t>
            </a:r>
            <a:r>
              <a:rPr lang="en-US" sz="3200" dirty="0"/>
              <a:t> introduction to data science</a:t>
            </a:r>
          </a:p>
          <a:p>
            <a:pPr marL="101598">
              <a:buSzPts val="2400"/>
            </a:pPr>
            <a:endParaRPr dirty="0"/>
          </a:p>
          <a:p>
            <a:endParaRPr sz="3200" dirty="0"/>
          </a:p>
        </p:txBody>
      </p:sp>
    </p:spTree>
    <p:extLst>
      <p:ext uri="{BB962C8B-B14F-4D97-AF65-F5344CB8AC3E}">
        <p14:creationId xmlns:p14="http://schemas.microsoft.com/office/powerpoint/2010/main" val="36888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 sz="4400" b="1" dirty="0"/>
              <a:t>RIT Data Science Program</a:t>
            </a:r>
            <a:endParaRPr sz="4400" b="1" dirty="0"/>
          </a:p>
        </p:txBody>
      </p:sp>
      <p:sp>
        <p:nvSpPr>
          <p:cNvPr id="96" name="Google Shape;96;p14"/>
          <p:cNvSpPr txBox="1"/>
          <p:nvPr/>
        </p:nvSpPr>
        <p:spPr>
          <a:xfrm>
            <a:off x="936890" y="1749025"/>
            <a:ext cx="10322782" cy="4176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dirty="0"/>
              <a:t>Bridge the gap between research and application </a:t>
            </a:r>
            <a:endParaRPr sz="3200" dirty="0"/>
          </a:p>
          <a:p>
            <a:pPr marL="1219170" lvl="1" indent="-507987">
              <a:buSzPts val="2400"/>
              <a:buChar char="○"/>
            </a:pPr>
            <a:r>
              <a:rPr lang="en" dirty="0">
                <a:solidFill>
                  <a:schemeClr val="dk1"/>
                </a:solidFill>
              </a:rPr>
              <a:t>The gap is closing thanks to rapid development of softwares</a:t>
            </a:r>
            <a:endParaRPr sz="3200" dirty="0"/>
          </a:p>
          <a:p>
            <a:pPr marL="1219170"/>
            <a:endParaRPr dirty="0"/>
          </a:p>
          <a:p>
            <a:pPr marL="609585" indent="-507987">
              <a:buSzPts val="2400"/>
              <a:buChar char="●"/>
            </a:pPr>
            <a:r>
              <a:rPr lang="en" sz="3200" dirty="0"/>
              <a:t>Provide talent with expertise </a:t>
            </a:r>
            <a:r>
              <a:rPr lang="en" sz="3200" i="1" dirty="0"/>
              <a:t>both</a:t>
            </a:r>
            <a:r>
              <a:rPr lang="en" sz="3200" dirty="0"/>
              <a:t> in data science and software development</a:t>
            </a:r>
            <a:endParaRPr sz="3200" dirty="0"/>
          </a:p>
          <a:p>
            <a:pPr marL="761981" lvl="1">
              <a:buSzPts val="1800"/>
            </a:pPr>
            <a:r>
              <a:rPr lang="en-US" i="1" dirty="0"/>
              <a:t>"For me, data science is a mix of three things: quantitative analysis (for the rigor necessary to understand your data), programming (so that you can process your data and act on your insights), and storytelling (to help others understand what the data means).” </a:t>
            </a:r>
          </a:p>
          <a:p>
            <a:pPr marL="761981" lvl="1">
              <a:buSzPts val="1800"/>
            </a:pPr>
            <a:r>
              <a:rPr lang="en-US" i="1" dirty="0">
                <a:solidFill>
                  <a:srgbClr val="0070C0"/>
                </a:solidFill>
              </a:rPr>
              <a:t>- Edwin Chen, Data Scientist and Blogger”</a:t>
            </a:r>
            <a:endParaRPr i="1" dirty="0">
              <a:solidFill>
                <a:srgbClr val="0070C0"/>
              </a:solidFill>
            </a:endParaRPr>
          </a:p>
          <a:p>
            <a:endParaRPr sz="3200" dirty="0"/>
          </a:p>
        </p:txBody>
      </p:sp>
    </p:spTree>
    <p:extLst>
      <p:ext uri="{BB962C8B-B14F-4D97-AF65-F5344CB8AC3E}">
        <p14:creationId xmlns:p14="http://schemas.microsoft.com/office/powerpoint/2010/main" val="167957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5"/>
          <p:cNvPicPr preferRelativeResize="0"/>
          <p:nvPr/>
        </p:nvPicPr>
        <p:blipFill>
          <a:blip r:embed="rId3">
            <a:alphaModFix/>
          </a:blip>
          <a:stretch>
            <a:fillRect/>
          </a:stretch>
        </p:blipFill>
        <p:spPr>
          <a:xfrm>
            <a:off x="1030834" y="2082467"/>
            <a:ext cx="2374900" cy="2057400"/>
          </a:xfrm>
          <a:prstGeom prst="rect">
            <a:avLst/>
          </a:prstGeom>
          <a:noFill/>
          <a:ln>
            <a:noFill/>
          </a:ln>
        </p:spPr>
      </p:pic>
      <p:pic>
        <p:nvPicPr>
          <p:cNvPr id="102" name="Google Shape;102;p15"/>
          <p:cNvPicPr preferRelativeResize="0"/>
          <p:nvPr/>
        </p:nvPicPr>
        <p:blipFill>
          <a:blip r:embed="rId4">
            <a:alphaModFix/>
          </a:blip>
          <a:stretch>
            <a:fillRect/>
          </a:stretch>
        </p:blipFill>
        <p:spPr>
          <a:xfrm>
            <a:off x="4152901" y="2222167"/>
            <a:ext cx="1943100" cy="1574800"/>
          </a:xfrm>
          <a:prstGeom prst="rect">
            <a:avLst/>
          </a:prstGeom>
          <a:noFill/>
          <a:ln>
            <a:noFill/>
          </a:ln>
        </p:spPr>
      </p:pic>
      <p:sp>
        <p:nvSpPr>
          <p:cNvPr id="103" name="Google Shape;103;p15"/>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Data Mining is Everywhere</a:t>
            </a:r>
            <a:endParaRPr/>
          </a:p>
        </p:txBody>
      </p:sp>
      <p:pic>
        <p:nvPicPr>
          <p:cNvPr id="104" name="Google Shape;104;p15"/>
          <p:cNvPicPr preferRelativeResize="0"/>
          <p:nvPr/>
        </p:nvPicPr>
        <p:blipFill>
          <a:blip r:embed="rId5">
            <a:alphaModFix/>
          </a:blip>
          <a:stretch>
            <a:fillRect/>
          </a:stretch>
        </p:blipFill>
        <p:spPr>
          <a:xfrm>
            <a:off x="6702901" y="2165018"/>
            <a:ext cx="1993900" cy="1689100"/>
          </a:xfrm>
          <a:prstGeom prst="rect">
            <a:avLst/>
          </a:prstGeom>
          <a:noFill/>
          <a:ln>
            <a:noFill/>
          </a:ln>
        </p:spPr>
      </p:pic>
      <p:pic>
        <p:nvPicPr>
          <p:cNvPr id="105" name="Google Shape;105;p15"/>
          <p:cNvPicPr preferRelativeResize="0"/>
          <p:nvPr/>
        </p:nvPicPr>
        <p:blipFill>
          <a:blip r:embed="rId6">
            <a:alphaModFix/>
          </a:blip>
          <a:stretch>
            <a:fillRect/>
          </a:stretch>
        </p:blipFill>
        <p:spPr>
          <a:xfrm>
            <a:off x="9569684" y="1476451"/>
            <a:ext cx="2235200" cy="1612900"/>
          </a:xfrm>
          <a:prstGeom prst="rect">
            <a:avLst/>
          </a:prstGeom>
          <a:noFill/>
          <a:ln>
            <a:noFill/>
          </a:ln>
        </p:spPr>
      </p:pic>
      <p:pic>
        <p:nvPicPr>
          <p:cNvPr id="106" name="Google Shape;106;p15"/>
          <p:cNvPicPr preferRelativeResize="0"/>
          <p:nvPr/>
        </p:nvPicPr>
        <p:blipFill>
          <a:blip r:embed="rId7">
            <a:alphaModFix/>
          </a:blip>
          <a:stretch>
            <a:fillRect/>
          </a:stretch>
        </p:blipFill>
        <p:spPr>
          <a:xfrm>
            <a:off x="9569700" y="2219401"/>
            <a:ext cx="863600" cy="850900"/>
          </a:xfrm>
          <a:prstGeom prst="rect">
            <a:avLst/>
          </a:prstGeom>
          <a:noFill/>
          <a:ln>
            <a:noFill/>
          </a:ln>
        </p:spPr>
      </p:pic>
      <p:pic>
        <p:nvPicPr>
          <p:cNvPr id="107" name="Google Shape;107;p15"/>
          <p:cNvPicPr preferRelativeResize="0"/>
          <p:nvPr/>
        </p:nvPicPr>
        <p:blipFill>
          <a:blip r:embed="rId8">
            <a:alphaModFix/>
          </a:blip>
          <a:stretch>
            <a:fillRect/>
          </a:stretch>
        </p:blipFill>
        <p:spPr>
          <a:xfrm>
            <a:off x="731684" y="4354200"/>
            <a:ext cx="3175000" cy="1574800"/>
          </a:xfrm>
          <a:prstGeom prst="rect">
            <a:avLst/>
          </a:prstGeom>
          <a:noFill/>
          <a:ln>
            <a:noFill/>
          </a:ln>
        </p:spPr>
      </p:pic>
      <p:pic>
        <p:nvPicPr>
          <p:cNvPr id="108" name="Google Shape;108;p15"/>
          <p:cNvPicPr preferRelativeResize="0"/>
          <p:nvPr/>
        </p:nvPicPr>
        <p:blipFill>
          <a:blip r:embed="rId9">
            <a:alphaModFix/>
          </a:blip>
          <a:stretch>
            <a:fillRect/>
          </a:stretch>
        </p:blipFill>
        <p:spPr>
          <a:xfrm>
            <a:off x="5119151" y="4404984"/>
            <a:ext cx="2540000" cy="1473200"/>
          </a:xfrm>
          <a:prstGeom prst="rect">
            <a:avLst/>
          </a:prstGeom>
          <a:noFill/>
          <a:ln>
            <a:noFill/>
          </a:ln>
        </p:spPr>
      </p:pic>
      <p:pic>
        <p:nvPicPr>
          <p:cNvPr id="109" name="Google Shape;109;p15"/>
          <p:cNvPicPr preferRelativeResize="0"/>
          <p:nvPr/>
        </p:nvPicPr>
        <p:blipFill>
          <a:blip r:embed="rId10">
            <a:alphaModFix/>
          </a:blip>
          <a:stretch>
            <a:fillRect/>
          </a:stretch>
        </p:blipFill>
        <p:spPr>
          <a:xfrm>
            <a:off x="9214751" y="3998584"/>
            <a:ext cx="2743200" cy="1879600"/>
          </a:xfrm>
          <a:prstGeom prst="rect">
            <a:avLst/>
          </a:prstGeom>
          <a:noFill/>
          <a:ln>
            <a:noFill/>
          </a:ln>
        </p:spPr>
      </p:pic>
      <p:pic>
        <p:nvPicPr>
          <p:cNvPr id="110" name="Google Shape;110;p15"/>
          <p:cNvPicPr preferRelativeResize="0"/>
          <p:nvPr/>
        </p:nvPicPr>
        <p:blipFill>
          <a:blip r:embed="rId11">
            <a:alphaModFix/>
          </a:blip>
          <a:stretch>
            <a:fillRect/>
          </a:stretch>
        </p:blipFill>
        <p:spPr>
          <a:xfrm>
            <a:off x="609601" y="3854134"/>
            <a:ext cx="2986361" cy="493713"/>
          </a:xfrm>
          <a:prstGeom prst="rect">
            <a:avLst/>
          </a:prstGeom>
          <a:noFill/>
          <a:ln>
            <a:noFill/>
          </a:ln>
        </p:spPr>
      </p:pic>
      <p:pic>
        <p:nvPicPr>
          <p:cNvPr id="111" name="Google Shape;111;p15"/>
          <p:cNvPicPr preferRelativeResize="0"/>
          <p:nvPr/>
        </p:nvPicPr>
        <p:blipFill>
          <a:blip r:embed="rId12">
            <a:alphaModFix/>
          </a:blip>
          <a:stretch>
            <a:fillRect/>
          </a:stretch>
        </p:blipFill>
        <p:spPr>
          <a:xfrm>
            <a:off x="4152900" y="3854118"/>
            <a:ext cx="2817776" cy="493713"/>
          </a:xfrm>
          <a:prstGeom prst="rect">
            <a:avLst/>
          </a:prstGeom>
          <a:noFill/>
          <a:ln>
            <a:noFill/>
          </a:ln>
        </p:spPr>
      </p:pic>
      <p:pic>
        <p:nvPicPr>
          <p:cNvPr id="112" name="Google Shape;112;p15"/>
          <p:cNvPicPr preferRelativeResize="0"/>
          <p:nvPr/>
        </p:nvPicPr>
        <p:blipFill>
          <a:blip r:embed="rId13">
            <a:alphaModFix/>
          </a:blip>
          <a:stretch>
            <a:fillRect/>
          </a:stretch>
        </p:blipFill>
        <p:spPr>
          <a:xfrm>
            <a:off x="6702900" y="3854134"/>
            <a:ext cx="2179563" cy="493713"/>
          </a:xfrm>
          <a:prstGeom prst="rect">
            <a:avLst/>
          </a:prstGeom>
          <a:noFill/>
          <a:ln>
            <a:noFill/>
          </a:ln>
        </p:spPr>
      </p:pic>
      <p:pic>
        <p:nvPicPr>
          <p:cNvPr id="113" name="Google Shape;113;p15"/>
          <p:cNvPicPr preferRelativeResize="0"/>
          <p:nvPr/>
        </p:nvPicPr>
        <p:blipFill>
          <a:blip r:embed="rId14">
            <a:alphaModFix/>
          </a:blip>
          <a:stretch>
            <a:fillRect/>
          </a:stretch>
        </p:blipFill>
        <p:spPr>
          <a:xfrm>
            <a:off x="9569683" y="3173506"/>
            <a:ext cx="2698767" cy="510988"/>
          </a:xfrm>
          <a:prstGeom prst="rect">
            <a:avLst/>
          </a:prstGeom>
          <a:noFill/>
          <a:ln>
            <a:noFill/>
          </a:ln>
        </p:spPr>
      </p:pic>
      <p:pic>
        <p:nvPicPr>
          <p:cNvPr id="114" name="Google Shape;114;p15"/>
          <p:cNvPicPr preferRelativeResize="0"/>
          <p:nvPr/>
        </p:nvPicPr>
        <p:blipFill>
          <a:blip r:embed="rId15">
            <a:alphaModFix/>
          </a:blip>
          <a:stretch>
            <a:fillRect/>
          </a:stretch>
        </p:blipFill>
        <p:spPr>
          <a:xfrm>
            <a:off x="744400" y="5935367"/>
            <a:ext cx="3149600" cy="431800"/>
          </a:xfrm>
          <a:prstGeom prst="rect">
            <a:avLst/>
          </a:prstGeom>
          <a:noFill/>
          <a:ln>
            <a:noFill/>
          </a:ln>
        </p:spPr>
      </p:pic>
      <p:pic>
        <p:nvPicPr>
          <p:cNvPr id="115" name="Google Shape;115;p15"/>
          <p:cNvPicPr preferRelativeResize="0"/>
          <p:nvPr/>
        </p:nvPicPr>
        <p:blipFill>
          <a:blip r:embed="rId16">
            <a:alphaModFix/>
          </a:blip>
          <a:stretch>
            <a:fillRect/>
          </a:stretch>
        </p:blipFill>
        <p:spPr>
          <a:xfrm>
            <a:off x="4895985" y="5895008"/>
            <a:ext cx="2986367" cy="456888"/>
          </a:xfrm>
          <a:prstGeom prst="rect">
            <a:avLst/>
          </a:prstGeom>
          <a:noFill/>
          <a:ln>
            <a:noFill/>
          </a:ln>
        </p:spPr>
      </p:pic>
      <p:sp>
        <p:nvSpPr>
          <p:cNvPr id="116" name="Google Shape;116;p15"/>
          <p:cNvSpPr txBox="1"/>
          <p:nvPr/>
        </p:nvSpPr>
        <p:spPr>
          <a:xfrm>
            <a:off x="9709300" y="5835634"/>
            <a:ext cx="2095600" cy="432000"/>
          </a:xfrm>
          <a:prstGeom prst="rect">
            <a:avLst/>
          </a:prstGeom>
          <a:noFill/>
          <a:ln>
            <a:noFill/>
          </a:ln>
        </p:spPr>
        <p:txBody>
          <a:bodyPr spcFirstLastPara="1" wrap="square" lIns="121900" tIns="121900" rIns="121900" bIns="121900" anchor="t" anchorCtr="0">
            <a:noAutofit/>
          </a:bodyPr>
          <a:lstStyle/>
          <a:p>
            <a:r>
              <a:rPr lang="en" sz="2000" b="1" i="1" dirty="0"/>
              <a:t>Brain Activity</a:t>
            </a:r>
            <a:endParaRPr sz="2000" b="1" i="1" dirty="0"/>
          </a:p>
        </p:txBody>
      </p:sp>
      <p:sp>
        <p:nvSpPr>
          <p:cNvPr id="2" name="Footer Placeholder 1">
            <a:extLst>
              <a:ext uri="{FF2B5EF4-FFF2-40B4-BE49-F238E27FC236}">
                <a16:creationId xmlns:a16="http://schemas.microsoft.com/office/drawing/2014/main" id="{2778C544-0C6D-4BEA-8308-E8AEF91C6507}"/>
              </a:ext>
            </a:extLst>
          </p:cNvPr>
          <p:cNvSpPr>
            <a:spLocks noGrp="1"/>
          </p:cNvSpPr>
          <p:nvPr>
            <p:ph type="ftr" idx="1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Behind the Trend (Why?)</a:t>
            </a:r>
            <a:endParaRPr/>
          </a:p>
        </p:txBody>
      </p:sp>
      <p:sp>
        <p:nvSpPr>
          <p:cNvPr id="122" name="Google Shape;122;p16"/>
          <p:cNvSpPr txBox="1"/>
          <p:nvPr/>
        </p:nvSpPr>
        <p:spPr>
          <a:xfrm>
            <a:off x="504633" y="2098600"/>
            <a:ext cx="7731200" cy="40776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dirty="0"/>
              <a:t>Lots of data is being collected and warehoused </a:t>
            </a:r>
            <a:endParaRPr sz="3200" dirty="0"/>
          </a:p>
          <a:p>
            <a:pPr marL="1219170" lvl="1" indent="-457189">
              <a:buSzPts val="1800"/>
              <a:buChar char="○"/>
            </a:pPr>
            <a:r>
              <a:rPr lang="en" dirty="0"/>
              <a:t>Yahoo has Peta Bytes of web data</a:t>
            </a:r>
            <a:endParaRPr dirty="0"/>
          </a:p>
          <a:p>
            <a:pPr marL="1219170" lvl="1" indent="-457189">
              <a:buSzPts val="1800"/>
              <a:buChar char="○"/>
            </a:pPr>
            <a:r>
              <a:rPr lang="en" dirty="0"/>
              <a:t>Facebook has billions of </a:t>
            </a:r>
            <a:r>
              <a:rPr lang="en-US" dirty="0"/>
              <a:t>monthly</a:t>
            </a:r>
            <a:r>
              <a:rPr lang="en" dirty="0"/>
              <a:t> active users</a:t>
            </a:r>
            <a:endParaRPr dirty="0"/>
          </a:p>
          <a:p>
            <a:pPr marL="1219170" lvl="1" indent="-457189">
              <a:buSzPts val="1800"/>
              <a:buChar char="○"/>
            </a:pPr>
            <a:r>
              <a:rPr lang="en" dirty="0"/>
              <a:t>Amazon handles millions of visits/day</a:t>
            </a:r>
            <a:endParaRPr dirty="0"/>
          </a:p>
          <a:p>
            <a:pPr marL="1219170"/>
            <a:endParaRPr dirty="0"/>
          </a:p>
          <a:p>
            <a:pPr marL="609585" indent="-507987">
              <a:buSzPts val="2400"/>
              <a:buChar char="●"/>
            </a:pPr>
            <a:r>
              <a:rPr lang="en" sz="3200" dirty="0"/>
              <a:t>Compu</a:t>
            </a:r>
            <a:r>
              <a:rPr lang="en-US" sz="3200" dirty="0" err="1"/>
              <a:t>tation</a:t>
            </a:r>
            <a:r>
              <a:rPr lang="en" sz="3200" dirty="0"/>
              <a:t> ha</a:t>
            </a:r>
            <a:r>
              <a:rPr lang="en-US" sz="3200" dirty="0"/>
              <a:t>s</a:t>
            </a:r>
            <a:r>
              <a:rPr lang="en" sz="3200" dirty="0"/>
              <a:t> become cheaper and more powerful</a:t>
            </a:r>
            <a:endParaRPr sz="3200" dirty="0"/>
          </a:p>
          <a:p>
            <a:endParaRPr sz="3200" dirty="0"/>
          </a:p>
        </p:txBody>
      </p:sp>
      <p:pic>
        <p:nvPicPr>
          <p:cNvPr id="123" name="Google Shape;123;p16"/>
          <p:cNvPicPr preferRelativeResize="0"/>
          <p:nvPr/>
        </p:nvPicPr>
        <p:blipFill>
          <a:blip r:embed="rId3">
            <a:alphaModFix/>
          </a:blip>
          <a:stretch>
            <a:fillRect/>
          </a:stretch>
        </p:blipFill>
        <p:spPr>
          <a:xfrm>
            <a:off x="8235834" y="2494680"/>
            <a:ext cx="3549767" cy="2256805"/>
          </a:xfrm>
          <a:prstGeom prst="rect">
            <a:avLst/>
          </a:prstGeom>
          <a:noFill/>
          <a:ln>
            <a:noFill/>
          </a:ln>
        </p:spPr>
      </p:pic>
      <p:sp>
        <p:nvSpPr>
          <p:cNvPr id="2" name="Footer Placeholder 1">
            <a:extLst>
              <a:ext uri="{FF2B5EF4-FFF2-40B4-BE49-F238E27FC236}">
                <a16:creationId xmlns:a16="http://schemas.microsoft.com/office/drawing/2014/main" id="{DA1E4334-297F-420C-BC2C-E6265852CE02}"/>
              </a:ext>
            </a:extLst>
          </p:cNvPr>
          <p:cNvSpPr>
            <a:spLocks noGrp="1"/>
          </p:cNvSpPr>
          <p:nvPr>
            <p:ph type="ftr" idx="11"/>
          </p:nvPr>
        </p:nvSpPr>
        <p:spPr/>
        <p:txBody>
          <a:bodyPr/>
          <a:lstStyle/>
          <a:p>
            <a:endParaRPr lang="en-US"/>
          </a:p>
        </p:txBody>
      </p:sp>
      <p:pic>
        <p:nvPicPr>
          <p:cNvPr id="1026" name="Picture 2" descr="Netflix | Brand Assets">
            <a:extLst>
              <a:ext uri="{FF2B5EF4-FFF2-40B4-BE49-F238E27FC236}">
                <a16:creationId xmlns:a16="http://schemas.microsoft.com/office/drawing/2014/main" id="{FF87F124-D16B-41BC-A2B4-4827E3FB46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2588" y="3307099"/>
            <a:ext cx="1361352" cy="520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Great Opportunity</a:t>
            </a:r>
            <a:endParaRPr/>
          </a:p>
        </p:txBody>
      </p:sp>
      <p:pic>
        <p:nvPicPr>
          <p:cNvPr id="129" name="Google Shape;129;p17"/>
          <p:cNvPicPr preferRelativeResize="0"/>
          <p:nvPr/>
        </p:nvPicPr>
        <p:blipFill>
          <a:blip r:embed="rId3">
            <a:alphaModFix/>
          </a:blip>
          <a:stretch>
            <a:fillRect/>
          </a:stretch>
        </p:blipFill>
        <p:spPr>
          <a:xfrm>
            <a:off x="825267" y="1859114"/>
            <a:ext cx="7087035" cy="4483087"/>
          </a:xfrm>
          <a:prstGeom prst="rect">
            <a:avLst/>
          </a:prstGeom>
          <a:noFill/>
          <a:ln>
            <a:noFill/>
          </a:ln>
        </p:spPr>
      </p:pic>
      <p:pic>
        <p:nvPicPr>
          <p:cNvPr id="130" name="Google Shape;130;p17"/>
          <p:cNvPicPr preferRelativeResize="0"/>
          <p:nvPr/>
        </p:nvPicPr>
        <p:blipFill>
          <a:blip r:embed="rId4">
            <a:alphaModFix/>
          </a:blip>
          <a:stretch>
            <a:fillRect/>
          </a:stretch>
        </p:blipFill>
        <p:spPr>
          <a:xfrm>
            <a:off x="8534169" y="2549581"/>
            <a:ext cx="3466897" cy="2311265"/>
          </a:xfrm>
          <a:prstGeom prst="rect">
            <a:avLst/>
          </a:prstGeom>
          <a:noFill/>
          <a:ln>
            <a:noFill/>
          </a:ln>
        </p:spPr>
      </p:pic>
      <p:sp>
        <p:nvSpPr>
          <p:cNvPr id="131" name="Google Shape;131;p17"/>
          <p:cNvSpPr txBox="1"/>
          <p:nvPr/>
        </p:nvSpPr>
        <p:spPr>
          <a:xfrm>
            <a:off x="8731700" y="4907200"/>
            <a:ext cx="3208800" cy="428400"/>
          </a:xfrm>
          <a:prstGeom prst="rect">
            <a:avLst/>
          </a:prstGeom>
          <a:noFill/>
          <a:ln>
            <a:noFill/>
          </a:ln>
        </p:spPr>
        <p:txBody>
          <a:bodyPr spcFirstLastPara="1" wrap="square" lIns="121900" tIns="121900" rIns="121900" bIns="121900" anchor="t" anchorCtr="0">
            <a:noAutofit/>
          </a:bodyPr>
          <a:lstStyle/>
          <a:p>
            <a:r>
              <a:rPr lang="en" sz="1200" b="1"/>
              <a:t>Optimizing the development of software </a:t>
            </a:r>
            <a:endParaRPr sz="1200" b="1"/>
          </a:p>
        </p:txBody>
      </p:sp>
      <p:sp>
        <p:nvSpPr>
          <p:cNvPr id="2" name="Footer Placeholder 1">
            <a:extLst>
              <a:ext uri="{FF2B5EF4-FFF2-40B4-BE49-F238E27FC236}">
                <a16:creationId xmlns:a16="http://schemas.microsoft.com/office/drawing/2014/main" id="{E6F95CBD-F6EA-4B78-87A8-38288E8FF2D9}"/>
              </a:ext>
            </a:extLst>
          </p:cNvPr>
          <p:cNvSpPr>
            <a:spLocks noGrp="1"/>
          </p:cNvSpPr>
          <p:nvPr>
            <p:ph type="ftr" idx="11"/>
          </p:nvPr>
        </p:nvSpPr>
        <p:spPr/>
        <p:txBody>
          <a:bodyPr/>
          <a:lstStyle/>
          <a:p>
            <a:endParaRPr lang="en-US"/>
          </a:p>
        </p:txBody>
      </p:sp>
    </p:spTree>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161</TotalTime>
  <Words>671</Words>
  <Application>Microsoft Office PowerPoint</Application>
  <PresentationFormat>Widescreen</PresentationFormat>
  <Paragraphs>195</Paragraphs>
  <Slides>31</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MS Gothic</vt:lpstr>
      <vt:lpstr>Arial</vt:lpstr>
      <vt:lpstr>Calibri</vt:lpstr>
      <vt:lpstr>Georgia</vt:lpstr>
      <vt:lpstr>System Font Regular</vt:lpstr>
      <vt:lpstr>Wingdings</vt:lpstr>
      <vt:lpstr>RIT</vt:lpstr>
      <vt:lpstr>PowerPoint Presentation</vt:lpstr>
      <vt:lpstr>Introduction</vt:lpstr>
      <vt:lpstr>PowerPoint Presentation</vt:lpstr>
      <vt:lpstr>PowerPoint Presentation</vt:lpstr>
      <vt:lpstr>Lecture Objective</vt:lpstr>
      <vt:lpstr>RIT Data Science Program</vt:lpstr>
      <vt:lpstr>Data Mining is Everywhere</vt:lpstr>
      <vt:lpstr>Behind the Trend (Why?)</vt:lpstr>
      <vt:lpstr>Great Opportunity</vt:lpstr>
      <vt:lpstr>PowerPoint Presentation</vt:lpstr>
      <vt:lpstr>Origin of Data Mining</vt:lpstr>
      <vt:lpstr>Tasks</vt:lpstr>
      <vt:lpstr>Predictive Modeling (supervised learning)</vt:lpstr>
      <vt:lpstr>Predictive Modeling</vt:lpstr>
      <vt:lpstr>Predictive Modeling: Classification</vt:lpstr>
      <vt:lpstr>Predictive Modeling: Classification</vt:lpstr>
      <vt:lpstr>Predictive Modeling: Regression</vt:lpstr>
      <vt:lpstr>Predictive Modeling: Regression</vt:lpstr>
      <vt:lpstr>Tasks</vt:lpstr>
      <vt:lpstr>Clustering (unsupervised learning)</vt:lpstr>
      <vt:lpstr>Clustering (unsupervised learning)</vt:lpstr>
      <vt:lpstr>Clustering (objectives)</vt:lpstr>
      <vt:lpstr>Clustering (applications)</vt:lpstr>
      <vt:lpstr>Clustering (applications)</vt:lpstr>
      <vt:lpstr>Tasks</vt:lpstr>
      <vt:lpstr>Association Rule Learning</vt:lpstr>
      <vt:lpstr>Tasks</vt:lpstr>
      <vt:lpstr>Anomaly Detection</vt:lpstr>
      <vt:lpstr>Tasks</vt:lpstr>
      <vt:lpstr>Preparation for Assignment and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ChangeThisNameLater</cp:lastModifiedBy>
  <cp:revision>33</cp:revision>
  <cp:lastPrinted>2018-04-25T02:50:23Z</cp:lastPrinted>
  <dcterms:created xsi:type="dcterms:W3CDTF">2021-08-24T04:52:52Z</dcterms:created>
  <dcterms:modified xsi:type="dcterms:W3CDTF">2021-08-24T13:43:07Z</dcterms:modified>
</cp:coreProperties>
</file>